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99" r:id="rId2"/>
    <p:sldId id="259" r:id="rId3"/>
    <p:sldId id="258" r:id="rId4"/>
    <p:sldId id="265" r:id="rId5"/>
    <p:sldId id="308" r:id="rId6"/>
    <p:sldId id="309" r:id="rId7"/>
    <p:sldId id="302" r:id="rId8"/>
    <p:sldId id="310" r:id="rId9"/>
    <p:sldId id="335" r:id="rId10"/>
    <p:sldId id="312" r:id="rId11"/>
    <p:sldId id="372" r:id="rId12"/>
    <p:sldId id="373" r:id="rId13"/>
    <p:sldId id="327" r:id="rId14"/>
    <p:sldId id="403" r:id="rId15"/>
    <p:sldId id="402" r:id="rId16"/>
    <p:sldId id="329" r:id="rId17"/>
    <p:sldId id="330" r:id="rId18"/>
    <p:sldId id="374" r:id="rId19"/>
    <p:sldId id="371" r:id="rId20"/>
    <p:sldId id="338" r:id="rId21"/>
    <p:sldId id="369" r:id="rId22"/>
    <p:sldId id="341" r:id="rId23"/>
    <p:sldId id="323" r:id="rId24"/>
    <p:sldId id="324" r:id="rId25"/>
    <p:sldId id="305" r:id="rId26"/>
    <p:sldId id="370" r:id="rId27"/>
    <p:sldId id="346" r:id="rId28"/>
    <p:sldId id="350" r:id="rId29"/>
    <p:sldId id="366" r:id="rId30"/>
    <p:sldId id="368" r:id="rId31"/>
    <p:sldId id="349" r:id="rId32"/>
    <p:sldId id="348" r:id="rId33"/>
    <p:sldId id="401" r:id="rId34"/>
    <p:sldId id="304" r:id="rId35"/>
    <p:sldId id="375" r:id="rId36"/>
    <p:sldId id="376" r:id="rId37"/>
    <p:sldId id="332" r:id="rId38"/>
    <p:sldId id="333" r:id="rId39"/>
    <p:sldId id="334" r:id="rId40"/>
    <p:sldId id="301" r:id="rId41"/>
    <p:sldId id="322" r:id="rId42"/>
    <p:sldId id="316" r:id="rId43"/>
    <p:sldId id="336" r:id="rId44"/>
    <p:sldId id="313" r:id="rId45"/>
    <p:sldId id="314" r:id="rId46"/>
    <p:sldId id="315"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67213" autoAdjust="0"/>
  </p:normalViewPr>
  <p:slideViewPr>
    <p:cSldViewPr snapToGrid="0">
      <p:cViewPr>
        <p:scale>
          <a:sx n="75" d="100"/>
          <a:sy n="75" d="100"/>
        </p:scale>
        <p:origin x="1146" y="-54"/>
      </p:cViewPr>
      <p:guideLst>
        <p:guide orient="horz" pos="2546"/>
        <p:guide pos="7174"/>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10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br>
              <a:rPr lang="en-US" altLang="zh-TW" dirty="0"/>
            </a:br>
            <a:br>
              <a:rPr lang="en-US" altLang="zh-TW" dirty="0"/>
            </a:br>
            <a:r>
              <a:rPr lang="zh-TW" altLang="en-US" dirty="0"/>
              <a:t>硬體實現</a:t>
            </a:r>
            <a:r>
              <a:rPr lang="en-US" altLang="zh-TW" dirty="0"/>
              <a:t>:</a:t>
            </a:r>
            <a:r>
              <a:rPr lang="zh-TW" altLang="en-US" dirty="0"/>
              <a:t>這邊的實現方法有兩種，一種是直接邏輯映射，另外一種是透過複合場運算實現。</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420841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r>
              <a:rPr lang="zh-TW" altLang="en-US" dirty="0"/>
              <a:t>複合場運算實現，使用先求出乘法反元素再進行仿射運算得到</a:t>
            </a:r>
            <a:r>
              <a:rPr lang="en-US" altLang="zh-TW" dirty="0" err="1"/>
              <a:t>sbox</a:t>
            </a:r>
            <a:r>
              <a:rPr lang="zh-TW" altLang="en-US" dirty="0"/>
              <a:t>的數值，使用組合邏輯實現有限場</a:t>
            </a:r>
            <a:r>
              <a:rPr lang="en-US" altLang="zh-TW" dirty="0"/>
              <a:t>GF(28)</a:t>
            </a:r>
            <a:r>
              <a:rPr lang="zh-TW" altLang="en-US" dirty="0"/>
              <a:t>乘法反元素的電路相當複雜，所以透過</a:t>
            </a:r>
            <a:r>
              <a:rPr lang="el-GR" altLang="zh-TW" dirty="0"/>
              <a:t>δ</a:t>
            </a:r>
            <a:r>
              <a:rPr lang="zh-TW" altLang="en-US" dirty="0"/>
              <a:t>轉換矩陣將有限場</a:t>
            </a:r>
            <a:r>
              <a:rPr lang="en-US" altLang="zh-TW" dirty="0"/>
              <a:t>GF(28)</a:t>
            </a:r>
            <a:r>
              <a:rPr lang="zh-TW" altLang="en-US" dirty="0"/>
              <a:t>降冪成有限場</a:t>
            </a:r>
            <a:r>
              <a:rPr lang="en-US" altLang="zh-TW" dirty="0"/>
              <a:t>GF(24)</a:t>
            </a:r>
            <a:r>
              <a:rPr lang="zh-TW" altLang="en-US" dirty="0"/>
              <a:t>再求其乘法反元素，以降低電路的複雜度求出有限場</a:t>
            </a:r>
            <a:r>
              <a:rPr lang="en-US" altLang="zh-TW" dirty="0"/>
              <a:t>GF(24)</a:t>
            </a:r>
            <a:r>
              <a:rPr lang="zh-TW" altLang="en-US" dirty="0"/>
              <a:t>乘法反元素，最後</a:t>
            </a:r>
            <a:r>
              <a:rPr lang="el-GR" altLang="zh-TW" dirty="0"/>
              <a:t> δ</a:t>
            </a:r>
            <a:r>
              <a:rPr lang="en-US" altLang="zh-TW" dirty="0"/>
              <a:t>-1</a:t>
            </a:r>
            <a:r>
              <a:rPr lang="el-GR" altLang="zh-TW" dirty="0"/>
              <a:t> </a:t>
            </a:r>
            <a:r>
              <a:rPr lang="zh-TW" altLang="en-US" dirty="0"/>
              <a:t>反轉換矩陣與仿射運算皆是矩陣的乘法運算，因此可以透過矩陣乘法的結合律化簡電路。</a:t>
            </a:r>
            <a:endParaRPr lang="zh-CN" altLang="en-US" dirty="0"/>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806379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65C07-B265-EC50-8730-C00891FF00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A0027A-32EA-CB90-68D0-A24839AF8D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D00A57-D678-E9AA-13C1-3A7323A4F4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a:t>
            </a:r>
            <a:r>
              <a:rPr lang="en-US" altLang="zh-TW" dirty="0"/>
              <a:t>Gate Count</a:t>
            </a:r>
            <a:r>
              <a:rPr lang="zh-TW" altLang="en-US" dirty="0"/>
              <a:t>與</a:t>
            </a:r>
            <a:r>
              <a:rPr lang="en-US" altLang="zh-TW" dirty="0"/>
              <a:t>Propagation Delay</a:t>
            </a:r>
            <a:r>
              <a:rPr lang="zh-TW" altLang="en-US" dirty="0"/>
              <a:t>來做比較</a:t>
            </a:r>
            <a:br>
              <a:rPr lang="en-US" altLang="zh-TW" dirty="0"/>
            </a:br>
            <a:r>
              <a:rPr lang="en-US" altLang="zh-TW" dirty="0"/>
              <a:t>Gate Count</a:t>
            </a:r>
            <a:r>
              <a:rPr lang="zh-TW" altLang="en-US" dirty="0"/>
              <a:t>的部分我們可以透過</a:t>
            </a:r>
            <a:r>
              <a:rPr lang="en-US" altLang="zh-TW" dirty="0"/>
              <a:t>Total Cell Area</a:t>
            </a:r>
            <a:r>
              <a:rPr lang="zh-TW" altLang="en-US" dirty="0"/>
              <a:t>除以</a:t>
            </a:r>
            <a:r>
              <a:rPr lang="en-US" altLang="zh-TW" dirty="0"/>
              <a:t>.18</a:t>
            </a:r>
            <a:r>
              <a:rPr lang="zh-TW" altLang="en-US" dirty="0"/>
              <a:t>製成中一個</a:t>
            </a:r>
            <a:r>
              <a:rPr lang="en-US" altLang="zh-TW" dirty="0"/>
              <a:t>2</a:t>
            </a:r>
            <a:r>
              <a:rPr lang="zh-TW" altLang="en-US" dirty="0"/>
              <a:t>對</a:t>
            </a:r>
            <a:r>
              <a:rPr lang="en-US" altLang="zh-TW" dirty="0"/>
              <a:t>1nand</a:t>
            </a:r>
            <a:r>
              <a:rPr lang="zh-TW" altLang="en-US" dirty="0"/>
              <a:t>的</a:t>
            </a:r>
            <a:r>
              <a:rPr lang="en-US" altLang="zh-TW" dirty="0"/>
              <a:t>area</a:t>
            </a:r>
            <a:r>
              <a:rPr lang="zh-TW" altLang="en-US" dirty="0"/>
              <a:t>去大略知道</a:t>
            </a:r>
            <a:r>
              <a:rPr lang="en-US" altLang="zh-TW" dirty="0"/>
              <a:t>gate count</a:t>
            </a:r>
            <a:br>
              <a:rPr lang="en-US" altLang="zh-TW" dirty="0"/>
            </a:b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p>
        </p:txBody>
      </p:sp>
      <p:sp>
        <p:nvSpPr>
          <p:cNvPr id="4" name="灯片编号占位符 3">
            <a:extLst>
              <a:ext uri="{FF2B5EF4-FFF2-40B4-BE49-F238E27FC236}">
                <a16:creationId xmlns:a16="http://schemas.microsoft.com/office/drawing/2014/main" id="{A939E89B-801E-F93A-0476-5A593FFD7D72}"/>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416009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br>
              <a:rPr lang="en-US" altLang="zh-TW" dirty="0"/>
            </a:br>
            <a:br>
              <a:rPr lang="en-US" altLang="zh-TW" dirty="0"/>
            </a:br>
            <a:r>
              <a:rPr lang="zh-TW" altLang="en-US" dirty="0"/>
              <a:t>硬體實現方式</a:t>
            </a:r>
            <a:r>
              <a:rPr lang="en-US" altLang="zh-TW" dirty="0"/>
              <a:t>:</a:t>
            </a:r>
            <a:r>
              <a:rPr lang="zh-TW" altLang="en-US" dirty="0"/>
              <a:t>因為只是位移，所以直接用</a:t>
            </a:r>
            <a:r>
              <a:rPr lang="en-US" altLang="zh-TW" dirty="0"/>
              <a:t>assign</a:t>
            </a:r>
            <a:r>
              <a:rPr lang="zh-TW" altLang="en-US" dirty="0"/>
              <a:t>將輸入映射到對應的輸出即可。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3485545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，是為多項式的矩陣乘法運算，狀態矩陣中的每一行是一個在限場</a:t>
            </a:r>
            <a:r>
              <a:rPr lang="en-US" altLang="zh-TW" dirty="0"/>
              <a:t>GF(2^8)</a:t>
            </a:r>
            <a:r>
              <a:rPr lang="zh-TW" altLang="en-US" dirty="0"/>
              <a:t>的三次多項式，將每一行乘上一個固定多項式 𝑎</a:t>
            </a:r>
            <a:r>
              <a:rPr lang="en-US" altLang="zh-TW" dirty="0"/>
              <a:t>(</a:t>
            </a:r>
            <a:r>
              <a:rPr lang="zh-TW" altLang="en-US" dirty="0"/>
              <a:t>𝑥</a:t>
            </a:r>
            <a:r>
              <a:rPr lang="en-US" altLang="zh-TW" dirty="0"/>
              <a:t>)</a:t>
            </a:r>
            <a:r>
              <a:rPr lang="zh-TW" altLang="en-US" dirty="0"/>
              <a:t>，若發生溢位再將其模於 𝑥</a:t>
            </a:r>
            <a:r>
              <a:rPr lang="en-US" altLang="zh-TW" dirty="0"/>
              <a:t>^4+1</a:t>
            </a:r>
            <a:r>
              <a:rPr lang="zh-TW" altLang="en-US" dirty="0"/>
              <a:t>，相乘結果如下面的矩陣，目的是增加密文的擴散性與安全性。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D0DA-AB4B-87A8-CA99-156D9E5763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F206B3-64FD-036C-CDC6-D3D5943F64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1B2AE9-02BE-3BB1-C244-9CF7ACD39A12}"/>
              </a:ext>
            </a:extLst>
          </p:cNvPr>
          <p:cNvSpPr>
            <a:spLocks noGrp="1"/>
          </p:cNvSpPr>
          <p:nvPr>
            <p:ph type="body" idx="1"/>
          </p:nvPr>
        </p:nvSpPr>
        <p:spPr/>
        <p:txBody>
          <a:bodyPr/>
          <a:lstStyle/>
          <a:p>
            <a:r>
              <a:rPr lang="zh-TW" altLang="en-US" dirty="0"/>
              <a:t>硬體實現</a:t>
            </a:r>
            <a:r>
              <a:rPr lang="en-US" altLang="zh-TW" dirty="0"/>
              <a:t>:</a:t>
            </a:r>
            <a:r>
              <a:rPr lang="zh-TW" altLang="en-US" dirty="0"/>
              <a:t>矩陣乘開後會是這四個方程式，為了簡化設計，我們先透過因式分解提取</a:t>
            </a:r>
            <a:r>
              <a:rPr lang="en-US" altLang="zh-TW" dirty="0"/>
              <a:t>4</a:t>
            </a:r>
            <a:r>
              <a:rPr lang="zh-TW" altLang="en-US" dirty="0"/>
              <a:t>個多項是中的因數作化簡成右邊四個方程式，在乘</a:t>
            </a:r>
            <a:r>
              <a:rPr lang="en-US" altLang="zh-TW" dirty="0"/>
              <a:t>2</a:t>
            </a:r>
            <a:r>
              <a:rPr lang="zh-TW" altLang="en-US" dirty="0"/>
              <a:t>的部分使用</a:t>
            </a:r>
            <a:r>
              <a:rPr lang="en-US" altLang="zh-TW" dirty="0" err="1"/>
              <a:t>xtime</a:t>
            </a:r>
            <a:r>
              <a:rPr lang="zh-TW" altLang="en-US" dirty="0"/>
              <a:t>電路去取代，概念是將輸入左旋</a:t>
            </a:r>
            <a:r>
              <a:rPr lang="en-US" altLang="zh-TW" dirty="0"/>
              <a:t>1</a:t>
            </a:r>
            <a:r>
              <a:rPr lang="zh-TW" altLang="en-US" dirty="0"/>
              <a:t>個位元，若發生溢位則要模</a:t>
            </a:r>
            <a:r>
              <a:rPr lang="en-US" altLang="zh-TW" dirty="0"/>
              <a:t>x^8+x^4+x^3+x+1</a:t>
            </a:r>
            <a:r>
              <a:rPr lang="zh-TW" altLang="en-US" dirty="0"/>
              <a:t>則是與</a:t>
            </a:r>
            <a:r>
              <a:rPr lang="en-US" altLang="zh-TW" dirty="0"/>
              <a:t>00011010</a:t>
            </a:r>
            <a:r>
              <a:rPr lang="zh-TW" altLang="en-US" dirty="0"/>
              <a:t>做互斥或，最後就是使用互斥或元件與</a:t>
            </a:r>
            <a:r>
              <a:rPr lang="en-US" altLang="zh-TW" dirty="0" err="1"/>
              <a:t>xtime</a:t>
            </a:r>
            <a:r>
              <a:rPr lang="zh-TW" altLang="en-US" dirty="0"/>
              <a:t>電路去將上面的四個方程式實現。</a:t>
            </a:r>
            <a:endParaRPr lang="en-US" altLang="zh-TW" dirty="0"/>
          </a:p>
        </p:txBody>
      </p:sp>
      <p:sp>
        <p:nvSpPr>
          <p:cNvPr id="4" name="灯片编号占位符 3">
            <a:extLst>
              <a:ext uri="{FF2B5EF4-FFF2-40B4-BE49-F238E27FC236}">
                <a16:creationId xmlns:a16="http://schemas.microsoft.com/office/drawing/2014/main" id="{608A1A40-F9E3-10FD-5D7A-270757DCA050}"/>
              </a:ext>
            </a:extLst>
          </p:cNvPr>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1347766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br>
              <a:rPr lang="en-US" altLang="zh-TW" dirty="0"/>
            </a:br>
            <a:br>
              <a:rPr lang="en-US" altLang="zh-TW" dirty="0"/>
            </a:br>
            <a:r>
              <a:rPr lang="zh-TW" altLang="en-US" dirty="0"/>
              <a:t>硬體實現</a:t>
            </a:r>
            <a:r>
              <a:rPr lang="en-US" altLang="zh-TW" dirty="0"/>
              <a:t>:</a:t>
            </a:r>
            <a:r>
              <a:rPr lang="zh-TW" altLang="en-US" dirty="0"/>
              <a:t>使用</a:t>
            </a:r>
            <a:r>
              <a:rPr lang="en-US" altLang="zh-TW" dirty="0"/>
              <a:t>128</a:t>
            </a:r>
            <a:r>
              <a:rPr lang="zh-TW" altLang="en-US" dirty="0"/>
              <a:t>個互斥或元件實現電路。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2801021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a:p>
            <a:endParaRPr lang="en-US" altLang="zh-TW" dirty="0"/>
          </a:p>
          <a:p>
            <a:r>
              <a:rPr lang="zh-TW" altLang="en-US" dirty="0"/>
              <a:t>硬體實現</a:t>
            </a:r>
            <a:r>
              <a:rPr lang="en-US" altLang="zh-TW" dirty="0"/>
              <a:t>:</a:t>
            </a:r>
            <a:r>
              <a:rPr lang="zh-TW" altLang="en-US" dirty="0"/>
              <a:t>當時設計考量了兩種運算，一種是即時運算設計，指在加密過程中計算出每一回合所需的回合金鑰，另外一種是預先運算設計，是指加密運算之前預先生成每個回合所需的回合金鑰，並儲存到記憶體中。那在選擇上面我最後是使用即時運算設計，一方面因為使用即時運算的方法不需要大量的記憶體或暫存器來儲存所有的回合金鑰，可以節省不少儲存所需的硬體資料，另一方面，在預先運算設計上，金鑰擴展程序單元與回合運算單元為兩個獨立的運算單元， 兩者缺乏溝通的機制，演算法完整性較低。。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822331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送到外界。那當中只有在</a:t>
            </a:r>
            <a:r>
              <a:rPr lang="en-US" altLang="zh-TW" dirty="0" err="1"/>
              <a:t>addroundkey</a:t>
            </a:r>
            <a:r>
              <a:rPr lang="zh-TW" altLang="en-US" dirty="0"/>
              <a:t>與</a:t>
            </a:r>
            <a:r>
              <a:rPr lang="en-US" altLang="zh-TW" dirty="0" err="1"/>
              <a:t>roundkeyexpandsion</a:t>
            </a:r>
            <a:r>
              <a:rPr lang="zh-TW" altLang="en-US" dirty="0"/>
              <a:t>後面去設暫存器，一方面因為老師對我們晶片的要求為達到</a:t>
            </a:r>
            <a:r>
              <a:rPr lang="en-US" altLang="zh-TW" dirty="0"/>
              <a:t>100Mhz</a:t>
            </a:r>
            <a:r>
              <a:rPr lang="zh-TW" altLang="en-US" dirty="0"/>
              <a:t>，那經過嘗試中間使用組合邏輯的版本就可以達到要求的速度，另一方面就是在每一個</a:t>
            </a:r>
            <a:r>
              <a:rPr lang="en-US" altLang="zh-TW" dirty="0"/>
              <a:t>function</a:t>
            </a:r>
            <a:r>
              <a:rPr lang="zh-TW" altLang="en-US" dirty="0"/>
              <a:t>後都加</a:t>
            </a:r>
            <a:r>
              <a:rPr lang="en-US" altLang="zh-TW" dirty="0"/>
              <a:t>pipeline</a:t>
            </a:r>
            <a:r>
              <a:rPr lang="zh-TW" altLang="en-US" dirty="0"/>
              <a:t>會超出</a:t>
            </a:r>
            <a:r>
              <a:rPr lang="en-US" altLang="zh-TW" dirty="0"/>
              <a:t>T18</a:t>
            </a:r>
            <a:r>
              <a:rPr lang="zh-TW" altLang="en-US" dirty="0"/>
              <a:t>製成的面積限制。</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6B85-CEDB-3269-3C32-FC9E51D33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D9F483-F3A1-DFAF-2746-15C779118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B5CE3-9818-6A62-6B3B-8595CE8318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416330-0273-E465-0912-14440D52E895}"/>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98470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404185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304594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496568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72171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E5AE-8414-52A1-2B59-6E3302CB8D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2958D-1E2A-3AC4-4AFB-07DAB7C4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342ED8-5074-B846-DF24-B5CE4A508331}"/>
              </a:ext>
            </a:extLst>
          </p:cNvPr>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工作週期較長</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因為我們是根據教育性晶片大小去設計我們的三大模塊，讓我們的整體架構能夠放入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1200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1200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的限制，透過時間換取空間。在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CORDIC</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模塊中，我們並沒有使用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pipeline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的技巧去加快運算的速度。在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FFT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模塊中，我們只使用了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個蝶型單元，透過</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13</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個狀態依序切換實現原本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個蝶型單元的架構。在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SIPO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PISO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模塊當中，透過一個多工器配合一個模塊，依序存取暫存器的值，沒有使用並入傳輸提高速度。</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精確度下降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因為我們原設計經過優化後，依舊無法放入教育性晶片的大小限制，因此降低了原本的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bit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數，釋出部分暫存器的面積消耗，造成了精確度稍微下降，（表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7</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）可看出原設計與配合晶片面積設計後的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bit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數差異。</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A930596-EC22-CC87-BD70-4D8510E1E47C}"/>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2191305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27</a:t>
            </a:fld>
            <a:endParaRPr lang="zh-CN" altLang="en-US"/>
          </a:p>
        </p:txBody>
      </p:sp>
    </p:spTree>
    <p:extLst>
      <p:ext uri="{BB962C8B-B14F-4D97-AF65-F5344CB8AC3E}">
        <p14:creationId xmlns:p14="http://schemas.microsoft.com/office/powerpoint/2010/main" val="316052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2506337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8905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141771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280771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238486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34</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40</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726773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108557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0.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11.xml.rels><?xml version="1.0" encoding="UTF-8" standalone="yes"?>
<Relationships xmlns="http://schemas.openxmlformats.org/package/2006/relationships"><Relationship Id="rId26" Type="http://schemas.openxmlformats.org/officeDocument/2006/relationships/image" Target="../media/image13.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1.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15" Type="http://schemas.openxmlformats.org/officeDocument/2006/relationships/image" Target="../media/image366.png"/><Relationship Id="rId23" Type="http://schemas.openxmlformats.org/officeDocument/2006/relationships/image" Target="../media/image371.png"/><Relationship Id="rId14" Type="http://schemas.openxmlformats.org/officeDocument/2006/relationships/image" Target="../media/image292.png"/><Relationship Id="rId22" Type="http://schemas.openxmlformats.org/officeDocument/2006/relationships/image" Target="../media/image370.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9.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19.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13.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14.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14.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16.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210.png"/><Relationship Id="rId4" Type="http://schemas.openxmlformats.org/officeDocument/2006/relationships/image" Target="../media/image1010.png"/></Relationships>
</file>

<file path=ppt/slides/_rels/slide24.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610.png"/><Relationship Id="rId5" Type="http://schemas.openxmlformats.org/officeDocument/2006/relationships/image" Target="../media/image36.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44.png"/><Relationship Id="rId4" Type="http://schemas.openxmlformats.org/officeDocument/2006/relationships/image" Target="../media/image14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6.svg"/><Relationship Id="rId4" Type="http://schemas.openxmlformats.org/officeDocument/2006/relationships/image" Target="../media/image8.png"/><Relationship Id="rId9" Type="http://schemas.openxmlformats.org/officeDocument/2006/relationships/image" Target="../media/image145.png"/></Relationships>
</file>

<file path=ppt/slides/_rels/slide29.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1.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58.emf"/><Relationship Id="rId5" Type="http://schemas.openxmlformats.org/officeDocument/2006/relationships/package" Target="../embeddings/Microsoft_Visio_Drawing1.vsdx"/><Relationship Id="rId4" Type="http://schemas.openxmlformats.org/officeDocument/2006/relationships/image" Target="../media/image157.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66.png"/><Relationship Id="rId4" Type="http://schemas.openxmlformats.org/officeDocument/2006/relationships/image" Target="../media/image165.png"/></Relationships>
</file>

<file path=ppt/slides/_rels/slide4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68.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4.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70.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69.png"/><Relationship Id="rId14" Type="http://schemas.openxmlformats.org/officeDocument/2006/relationships/image" Target="../media/image292.png"/><Relationship Id="rId22" Type="http://schemas.openxmlformats.org/officeDocument/2006/relationships/image" Target="../media/image370.png"/></Relationships>
</file>

<file path=ppt/slides/_rels/slide45.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5.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80328" cy="400110"/>
            <a:chOff x="568442" y="319364"/>
            <a:chExt cx="4280328" cy="400111"/>
          </a:xfrm>
        </p:grpSpPr>
        <p:sp>
          <p:nvSpPr>
            <p:cNvPr id="55" name="文本框 23"/>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extLst>
              <p:ext uri="{D42A27DB-BD31-4B8C-83A1-F6EECF244321}">
                <p14:modId xmlns:p14="http://schemas.microsoft.com/office/powerpoint/2010/main" val="2309654802"/>
              </p:ext>
            </p:extLst>
          </p:nvPr>
        </p:nvGraphicFramePr>
        <p:xfrm>
          <a:off x="814615" y="5608448"/>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96886" y="5179082"/>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26618" y="5161846"/>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21083" y="4851797"/>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405256" y="547465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22454" y="547353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51296" y="6143391"/>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33750" y="6143391"/>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36750" y="5549614"/>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31875" y="2685057"/>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37868" y="2757057"/>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91386" y="2901057"/>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19984" y="2686473"/>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57868" y="2901057"/>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
        <p:nvSpPr>
          <p:cNvPr id="73" name="文本框 16">
            <a:extLst>
              <a:ext uri="{FF2B5EF4-FFF2-40B4-BE49-F238E27FC236}">
                <a16:creationId xmlns:a16="http://schemas.microsoft.com/office/drawing/2014/main" id="{8CDF440A-62C4-7B91-1084-4DF82A7B58FF}"/>
              </a:ext>
            </a:extLst>
          </p:cNvPr>
          <p:cNvSpPr txBox="1"/>
          <p:nvPr/>
        </p:nvSpPr>
        <p:spPr>
          <a:xfrm>
            <a:off x="665959" y="1169916"/>
            <a:ext cx="3108608" cy="369332"/>
          </a:xfrm>
          <a:prstGeom prst="rect">
            <a:avLst/>
          </a:prstGeom>
          <a:noFill/>
        </p:spPr>
        <p:txBody>
          <a:bodyPr wrap="non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Way-1 Look-up Functionality</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B481E9B0-23DC-839F-F699-6F1896D79BF0}"/>
              </a:ext>
            </a:extLst>
          </p:cNvPr>
          <p:cNvCxnSpPr>
            <a:cxnSpLocks/>
          </p:cNvCxnSpPr>
          <p:nvPr/>
        </p:nvCxnSpPr>
        <p:spPr>
          <a:xfrm>
            <a:off x="720898" y="1561273"/>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2E2B538-09E6-8089-E660-B1448B91B73F}"/>
              </a:ext>
            </a:extLst>
          </p:cNvPr>
          <p:cNvSpPr txBox="1"/>
          <p:nvPr/>
        </p:nvSpPr>
        <p:spPr>
          <a:xfrm>
            <a:off x="666017" y="1560698"/>
            <a:ext cx="2172390" cy="338554"/>
          </a:xfrm>
          <a:prstGeom prst="rect">
            <a:avLst/>
          </a:prstGeom>
          <a:noFill/>
        </p:spPr>
        <p:txBody>
          <a:bodyPr wrap="non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Tree>
    <p:extLst>
      <p:ext uri="{BB962C8B-B14F-4D97-AF65-F5344CB8AC3E}">
        <p14:creationId xmlns:p14="http://schemas.microsoft.com/office/powerpoint/2010/main" val="12699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Way-2</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3" name="群組 72">
            <a:extLst>
              <a:ext uri="{FF2B5EF4-FFF2-40B4-BE49-F238E27FC236}">
                <a16:creationId xmlns:a16="http://schemas.microsoft.com/office/drawing/2014/main" id="{6012325E-6192-AD38-4F54-2A39ADE638D8}"/>
              </a:ext>
            </a:extLst>
          </p:cNvPr>
          <p:cNvGrpSpPr/>
          <p:nvPr/>
        </p:nvGrpSpPr>
        <p:grpSpPr>
          <a:xfrm>
            <a:off x="2608514" y="4748043"/>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4A1E549-EC15-E33B-39D0-7D4C96D0AE25}"/>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E5D58410-E7A0-8485-4AB2-12076CC3B9CF}"/>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9CE758DD-F287-DBD7-458E-C696B580FC23}"/>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4052DE8B-6835-A6A0-1FC7-369854EFC5A7}"/>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FE42BD55-A0E9-1B0B-0B94-3A6F104E0845}"/>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BDADD05-FA2A-16F7-4595-F88C8F51A38E}"/>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6E24F682-34EB-F39E-5CB5-2A1B363F7730}"/>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A9C88D9-90C5-CAF0-FBD6-DF26CFE751BB}"/>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08372777-636E-5553-50BF-D3A92D0713E6}"/>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649A68F-8401-9A53-631B-6278B6930BC1}"/>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BD0FDE3-FC01-F0F3-9019-7AE61CB990E0}"/>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C6AEFAF1-7F35-EC15-96A6-DCAB92DAD472}"/>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2191EB32-2FC0-EFC2-5F72-784085EDFEA4}"/>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990F968-3565-E36E-7A0E-967E9F3E1611}"/>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F39C9640-C6D3-F43A-CCE1-FB5B07769E01}"/>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13A7215-DC64-5677-7404-7037D50F79E5}"/>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5FF544-B2D4-9709-0A7C-82B51103FF02}"/>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FEE0BFD4-776D-29BF-A44E-55E2EAEC1BA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0C1E2-6DE6-9199-8CF5-934C8719473A}"/>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79EAD42B-DC2E-43E1-08AA-2E4BC05C03D0}"/>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5B6A6520-FA2F-1A13-E1A1-42BA3139C771}"/>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C3E9ADD-73C0-3C45-77F5-353B7F133A04}"/>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68B20674-CFBE-249F-6DF4-007A1C18C504}"/>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9781CA29-B8E4-9EA1-9C4A-20E723972F23}"/>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DBD1C4FE-04B3-1646-772C-92775B853178}"/>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9F99E5F-0B53-7C69-6B9C-56B456D524F2}"/>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BAC78B73-3828-BC0A-04EC-1B8B19DEC806}"/>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B0568B90-1D67-3290-921D-6E2F34DFE90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06588C6-E5E7-078D-E3C2-A562FFD37929}"/>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A6FA5AF0-53F5-29A7-2833-09DFB0AC00E8}"/>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219FC9BC-B6DE-6DCF-01EE-0E2E58189D89}"/>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EFC7EC2-9AA2-7D99-A69A-F8C3F96B1AC1}"/>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88D9671B-C364-309B-8B8D-4BF6B9FBC9E4}"/>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C11ADC42-2428-0B07-F9F8-D709590AA420}"/>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4F4F6E14-2C85-D058-8A22-2AD30084B30C}"/>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23C259A4-2FE3-EC83-8B9C-0C913D71CA4B}"/>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4DC0D2CB-8BE1-8C20-2F59-3F6C54F874E9}"/>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2BAB63B4-6FDE-2560-1156-CCC6888532E1}"/>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7DDE3DE3-8AA6-F661-562A-70BE891017ED}"/>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8A8EF4B0-E000-7EF6-B386-AC4CAAEFF1EC}"/>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C09CEC7A-5AD0-9EAE-802C-8A25E12534E4}"/>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A5D92A5F-303A-17E6-FCBF-3B042DA9529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E8745859-18C4-33C3-687E-F09317FD93FD}"/>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C8B41F7C-FD43-6817-30E0-0B3E37ECC4A7}"/>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8429D328-8C7C-1300-4DE6-D67ED7762864}"/>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3256DF14-8263-BEDE-7527-A0DEE9B1CE7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FC0C274C-59B1-252E-8936-241AAF91450D}"/>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8DF09F57-A907-249B-E5A7-74208F640F8D}"/>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BEA4F9DF-B4B0-BBC4-5AE5-0919B40CC5F4}"/>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C92933E1-3E90-6F72-124D-856EA8DD19D5}"/>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2446D2F-948E-FAE8-0F84-1C897CF95E4F}"/>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4DAAC08C-12CA-6C31-5EF9-C317CB2B0AB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7B15B92B-DC8E-6E76-A382-A049050186A2}"/>
                  </a:ext>
                </a:extLst>
              </p:cNvPr>
              <p:cNvSpPr/>
              <p:nvPr/>
            </p:nvSpPr>
            <p:spPr>
              <a:xfrm>
                <a:off x="976584" y="2173614"/>
                <a:ext cx="8888865" cy="2205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zh-TW" altLang="en-US" sz="1600" i="1" smtClean="0">
                              <a:latin typeface="Cambria Math" panose="02040503050406030204" pitchFamily="18" charset="0"/>
                            </a:rPr>
                            <m:t>𝛿</m:t>
                          </m:r>
                        </m:e>
                        <m:sup>
                          <m:r>
                            <a:rPr lang="en-US" altLang="zh-TW" sz="1600" b="0" i="1" smtClean="0">
                              <a:latin typeface="Cambria Math" panose="02040503050406030204" pitchFamily="18" charset="0"/>
                            </a:rPr>
                            <m:t>−1</m:t>
                          </m:r>
                        </m:sup>
                      </m:sSup>
                      <m:r>
                        <a:rPr lang="en-US" altLang="zh-TW" sz="1600" i="1" smtClean="0">
                          <a:latin typeface="Cambria Math" panose="02040503050406030204" pitchFamily="18" charset="0"/>
                          <a:ea typeface="Cambria Math" panose="02040503050406030204" pitchFamily="18" charset="0"/>
                        </a:rPr>
                        <m:t>×</m:t>
                      </m:r>
                      <m:r>
                        <m:rPr>
                          <m:nor/>
                        </m:rPr>
                        <a:rPr lang="zh-TW" altLang="en-US" sz="1600"/>
                        <m:t>𝑎𝑓𝑓𝑖𝑛𝑒</m:t>
                      </m:r>
                      <m:r>
                        <m:rPr>
                          <m:nor/>
                        </m:rPr>
                        <a:rPr lang="en-US" altLang="zh-TW" sz="1600"/>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up>
                                    <m:r>
                                      <a:rPr lang="zh-TW" altLang="en-US" sz="1600" i="0">
                                        <a:latin typeface="Cambria Math" panose="02040503050406030204" pitchFamily="18" charset="0"/>
                                      </a:rPr>
                                      <m:t>′</m:t>
                                    </m:r>
                                  </m:sup>
                                </m:sSubSup>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8"/>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
                        </m:e>
                      </m:d>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Sub>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
                        </m:e>
                      </m:d>
                    </m:oMath>
                  </m:oMathPara>
                </a14:m>
                <a:endParaRPr lang="zh-TW" altLang="en-US" sz="1600" dirty="0"/>
              </a:p>
            </p:txBody>
          </p:sp>
        </mc:Choice>
        <mc:Fallback>
          <p:sp>
            <p:nvSpPr>
              <p:cNvPr id="2" name="矩形 1">
                <a:extLst>
                  <a:ext uri="{FF2B5EF4-FFF2-40B4-BE49-F238E27FC236}">
                    <a16:creationId xmlns:a16="http://schemas.microsoft.com/office/drawing/2014/main" id="{7B15B92B-DC8E-6E76-A382-A049050186A2}"/>
                  </a:ext>
                </a:extLst>
              </p:cNvPr>
              <p:cNvSpPr>
                <a:spLocks noRot="1" noChangeAspect="1" noMove="1" noResize="1" noEditPoints="1" noAdjustHandles="1" noChangeArrowheads="1" noChangeShapeType="1" noTextEdit="1"/>
              </p:cNvSpPr>
              <p:nvPr/>
            </p:nvSpPr>
            <p:spPr>
              <a:xfrm>
                <a:off x="976584" y="2173614"/>
                <a:ext cx="8888865" cy="2205925"/>
              </a:xfrm>
              <a:prstGeom prst="rect">
                <a:avLst/>
              </a:prstGeom>
              <a:blipFill>
                <a:blip r:embed="rId2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30745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102E-0915-2F72-8C37-D3909769399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8B0FDFF-E209-2DC5-6A7A-AE9E578E0ECE}"/>
              </a:ext>
            </a:extLst>
          </p:cNvPr>
          <p:cNvSpPr/>
          <p:nvPr/>
        </p:nvSpPr>
        <p:spPr>
          <a:xfrm>
            <a:off x="2192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E421D522-10AF-1B63-9F0A-991CDFF0EB42}"/>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AAC55032-4779-34BC-C763-7D41E70D9E80}"/>
                </a:ext>
              </a:extLst>
            </p:cNvPr>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CAFF3160-E342-CEE5-7402-2600D702CB1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26" name="文字方塊 125">
            <a:extLst>
              <a:ext uri="{FF2B5EF4-FFF2-40B4-BE49-F238E27FC236}">
                <a16:creationId xmlns:a16="http://schemas.microsoft.com/office/drawing/2014/main" id="{BC910444-F7B9-70AD-C624-373E2C9435E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50" t="-1408" r="-150"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4" name="矩形 3">
            <a:extLst>
              <a:ext uri="{FF2B5EF4-FFF2-40B4-BE49-F238E27FC236}">
                <a16:creationId xmlns:a16="http://schemas.microsoft.com/office/drawing/2014/main" id="{156D21D8-D691-D114-1552-7E910F3F59C6}"/>
              </a:ext>
            </a:extLst>
          </p:cNvPr>
          <p:cNvSpPr/>
          <p:nvPr/>
        </p:nvSpPr>
        <p:spPr>
          <a:xfrm>
            <a:off x="1064186" y="5586098"/>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1F6F979-553B-7283-EB7B-EB26D9998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40" y="5084220"/>
            <a:ext cx="720000" cy="720000"/>
          </a:xfrm>
          <a:prstGeom prst="rect">
            <a:avLst/>
          </a:prstGeom>
        </p:spPr>
      </p:pic>
      <p:pic>
        <p:nvPicPr>
          <p:cNvPr id="6" name="Picture 2">
            <a:extLst>
              <a:ext uri="{FF2B5EF4-FFF2-40B4-BE49-F238E27FC236}">
                <a16:creationId xmlns:a16="http://schemas.microsoft.com/office/drawing/2014/main" id="{2525400F-6497-0548-910B-C52D6130B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626" r="42180"/>
          <a:stretch/>
        </p:blipFill>
        <p:spPr bwMode="auto">
          <a:xfrm>
            <a:off x="6408935" y="3130589"/>
            <a:ext cx="4050686" cy="6428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F6A9A5-1982-757E-6C4F-75A39CAA93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962" r="38718" b="1490"/>
          <a:stretch/>
        </p:blipFill>
        <p:spPr bwMode="auto">
          <a:xfrm>
            <a:off x="1409659" y="3130589"/>
            <a:ext cx="3979924" cy="654786"/>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9FC128F-3A2D-216E-0A84-3EE58315C303}"/>
              </a:ext>
            </a:extLst>
          </p:cNvPr>
          <p:cNvSpPr txBox="1"/>
          <p:nvPr/>
        </p:nvSpPr>
        <p:spPr>
          <a:xfrm>
            <a:off x="1123505" y="906647"/>
            <a:ext cx="2609319"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Direct Logical Mapping</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sp>
        <p:nvSpPr>
          <p:cNvPr id="10" name="文字方塊 9">
            <a:extLst>
              <a:ext uri="{FF2B5EF4-FFF2-40B4-BE49-F238E27FC236}">
                <a16:creationId xmlns:a16="http://schemas.microsoft.com/office/drawing/2014/main" id="{D845DB2B-77C0-8AB2-939D-42675B4702E4}"/>
              </a:ext>
            </a:extLst>
          </p:cNvPr>
          <p:cNvSpPr txBox="1"/>
          <p:nvPr/>
        </p:nvSpPr>
        <p:spPr>
          <a:xfrm>
            <a:off x="6096000" y="906647"/>
            <a:ext cx="3714974"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Composite Field Operation</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pic>
        <p:nvPicPr>
          <p:cNvPr id="12" name="圖片 11">
            <a:extLst>
              <a:ext uri="{FF2B5EF4-FFF2-40B4-BE49-F238E27FC236}">
                <a16:creationId xmlns:a16="http://schemas.microsoft.com/office/drawing/2014/main" id="{2B3CFB98-396E-D73C-A6FE-FBBCF2D73B3A}"/>
              </a:ext>
            </a:extLst>
          </p:cNvPr>
          <p:cNvPicPr>
            <a:picLocks noChangeAspect="1"/>
          </p:cNvPicPr>
          <p:nvPr/>
        </p:nvPicPr>
        <p:blipFill>
          <a:blip r:embed="rId7"/>
          <a:srcRect t="63707" b="1119"/>
          <a:stretch/>
        </p:blipFill>
        <p:spPr>
          <a:xfrm>
            <a:off x="6419695" y="2017471"/>
            <a:ext cx="3858163" cy="492565"/>
          </a:xfrm>
          <a:prstGeom prst="rect">
            <a:avLst/>
          </a:prstGeom>
        </p:spPr>
      </p:pic>
      <p:pic>
        <p:nvPicPr>
          <p:cNvPr id="14" name="圖片 13">
            <a:extLst>
              <a:ext uri="{FF2B5EF4-FFF2-40B4-BE49-F238E27FC236}">
                <a16:creationId xmlns:a16="http://schemas.microsoft.com/office/drawing/2014/main" id="{E702BAA1-15D3-CD61-E662-B31E753379F3}"/>
              </a:ext>
            </a:extLst>
          </p:cNvPr>
          <p:cNvPicPr>
            <a:picLocks noChangeAspect="1"/>
          </p:cNvPicPr>
          <p:nvPr/>
        </p:nvPicPr>
        <p:blipFill>
          <a:blip r:embed="rId8"/>
          <a:srcRect t="63614"/>
          <a:stretch/>
        </p:blipFill>
        <p:spPr>
          <a:xfrm>
            <a:off x="1520532" y="2018618"/>
            <a:ext cx="4058216" cy="526868"/>
          </a:xfrm>
          <a:prstGeom prst="rect">
            <a:avLst/>
          </a:prstGeom>
        </p:spPr>
      </p:pic>
    </p:spTree>
    <p:extLst>
      <p:ext uri="{BB962C8B-B14F-4D97-AF65-F5344CB8AC3E}">
        <p14:creationId xmlns:p14="http://schemas.microsoft.com/office/powerpoint/2010/main" val="459384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56146" cy="400110"/>
            <a:chOff x="568442" y="319364"/>
            <a:chExt cx="3756146" cy="400111"/>
          </a:xfrm>
        </p:grpSpPr>
        <p:sp>
          <p:nvSpPr>
            <p:cNvPr id="55" name="文本框 23"/>
            <p:cNvSpPr txBox="1"/>
            <p:nvPr/>
          </p:nvSpPr>
          <p:spPr>
            <a:xfrm>
              <a:off x="665958" y="319364"/>
              <a:ext cx="36586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6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85B6-DB36-AA8F-D804-6B9B5E567B69}"/>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E6E711-6757-8874-5B07-F04D90939795}"/>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35F55458-C91B-5A77-FC37-F2F315D12FF7}"/>
              </a:ext>
            </a:extLst>
          </p:cNvPr>
          <p:cNvGrpSpPr/>
          <p:nvPr/>
        </p:nvGrpSpPr>
        <p:grpSpPr>
          <a:xfrm>
            <a:off x="568443" y="319365"/>
            <a:ext cx="4025451" cy="400110"/>
            <a:chOff x="568442" y="319364"/>
            <a:chExt cx="4025451" cy="400111"/>
          </a:xfrm>
        </p:grpSpPr>
        <p:sp>
          <p:nvSpPr>
            <p:cNvPr id="55" name="文本框 23">
              <a:extLst>
                <a:ext uri="{FF2B5EF4-FFF2-40B4-BE49-F238E27FC236}">
                  <a16:creationId xmlns:a16="http://schemas.microsoft.com/office/drawing/2014/main" id="{98376DEA-DCE3-494E-911B-455AE3B79BDF}"/>
                </a:ext>
              </a:extLst>
            </p:cNvPr>
            <p:cNvSpPr txBox="1"/>
            <p:nvPr/>
          </p:nvSpPr>
          <p:spPr>
            <a:xfrm>
              <a:off x="665958" y="319364"/>
              <a:ext cx="39279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Mix Columns</a:t>
              </a:r>
            </a:p>
          </p:txBody>
        </p:sp>
        <p:sp>
          <p:nvSpPr>
            <p:cNvPr id="56" name="等腰三角形 55">
              <a:extLst>
                <a:ext uri="{FF2B5EF4-FFF2-40B4-BE49-F238E27FC236}">
                  <a16:creationId xmlns:a16="http://schemas.microsoft.com/office/drawing/2014/main" id="{D25B1444-5D4B-5F99-3B20-7C5A1CFE9B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91739260-7B0F-B45D-179A-F0D52613F58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49CD4D66-945C-6C45-9B50-4FF9441647AC}"/>
              </a:ext>
            </a:extLst>
          </p:cNvPr>
          <p:cNvPicPr>
            <a:picLocks noChangeAspect="1"/>
          </p:cNvPicPr>
          <p:nvPr/>
        </p:nvPicPr>
        <p:blipFill>
          <a:blip r:embed="rId3"/>
          <a:stretch>
            <a:fillRect/>
          </a:stretch>
        </p:blipFill>
        <p:spPr>
          <a:xfrm>
            <a:off x="1058263" y="3552442"/>
            <a:ext cx="4288653" cy="2730574"/>
          </a:xfrm>
          <a:prstGeom prst="rect">
            <a:avLst/>
          </a:prstGeom>
        </p:spPr>
      </p:pic>
      <p:pic>
        <p:nvPicPr>
          <p:cNvPr id="5" name="圖片 4">
            <a:extLst>
              <a:ext uri="{FF2B5EF4-FFF2-40B4-BE49-F238E27FC236}">
                <a16:creationId xmlns:a16="http://schemas.microsoft.com/office/drawing/2014/main" id="{BEF71647-E303-5011-1320-ADCF2B3D3F16}"/>
              </a:ext>
            </a:extLst>
          </p:cNvPr>
          <p:cNvPicPr>
            <a:picLocks noChangeAspect="1"/>
          </p:cNvPicPr>
          <p:nvPr/>
        </p:nvPicPr>
        <p:blipFill>
          <a:blip r:embed="rId4"/>
          <a:stretch>
            <a:fillRect/>
          </a:stretch>
        </p:blipFill>
        <p:spPr>
          <a:xfrm>
            <a:off x="6093028" y="3303579"/>
            <a:ext cx="3960616" cy="3369755"/>
          </a:xfrm>
          <a:prstGeom prst="rect">
            <a:avLst/>
          </a:prstGeom>
        </p:spPr>
      </p:pic>
      <p:pic>
        <p:nvPicPr>
          <p:cNvPr id="7" name="圖片 6">
            <a:extLst>
              <a:ext uri="{FF2B5EF4-FFF2-40B4-BE49-F238E27FC236}">
                <a16:creationId xmlns:a16="http://schemas.microsoft.com/office/drawing/2014/main" id="{A2F359C9-1EBD-2D9E-3B4F-FC7720E84BAE}"/>
              </a:ext>
            </a:extLst>
          </p:cNvPr>
          <p:cNvPicPr>
            <a:picLocks noChangeAspect="1"/>
          </p:cNvPicPr>
          <p:nvPr/>
        </p:nvPicPr>
        <p:blipFill>
          <a:blip r:embed="rId5"/>
          <a:stretch>
            <a:fillRect/>
          </a:stretch>
        </p:blipFill>
        <p:spPr>
          <a:xfrm>
            <a:off x="6093028" y="1063187"/>
            <a:ext cx="5425111" cy="1845113"/>
          </a:xfrm>
          <a:prstGeom prst="rect">
            <a:avLst/>
          </a:prstGeom>
        </p:spPr>
      </p:pic>
      <p:pic>
        <p:nvPicPr>
          <p:cNvPr id="10" name="圖片 9">
            <a:extLst>
              <a:ext uri="{FF2B5EF4-FFF2-40B4-BE49-F238E27FC236}">
                <a16:creationId xmlns:a16="http://schemas.microsoft.com/office/drawing/2014/main" id="{E28B24A6-7907-302B-79A4-D8E053B6C5F3}"/>
              </a:ext>
            </a:extLst>
          </p:cNvPr>
          <p:cNvPicPr>
            <a:picLocks noChangeAspect="1"/>
          </p:cNvPicPr>
          <p:nvPr/>
        </p:nvPicPr>
        <p:blipFill>
          <a:blip r:embed="rId6"/>
          <a:stretch>
            <a:fillRect/>
          </a:stretch>
        </p:blipFill>
        <p:spPr>
          <a:xfrm>
            <a:off x="830362" y="1173819"/>
            <a:ext cx="5033863" cy="1564019"/>
          </a:xfrm>
          <a:prstGeom prst="rect">
            <a:avLst/>
          </a:prstGeom>
        </p:spPr>
      </p:pic>
    </p:spTree>
    <p:extLst>
      <p:ext uri="{BB962C8B-B14F-4D97-AF65-F5344CB8AC3E}">
        <p14:creationId xmlns:p14="http://schemas.microsoft.com/office/powerpoint/2010/main" val="347831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378368" cy="400110"/>
            <a:chOff x="568442" y="319364"/>
            <a:chExt cx="4378368" cy="400111"/>
          </a:xfrm>
        </p:grpSpPr>
        <p:sp>
          <p:nvSpPr>
            <p:cNvPr id="55" name="文本框 23"/>
            <p:cNvSpPr txBox="1"/>
            <p:nvPr/>
          </p:nvSpPr>
          <p:spPr>
            <a:xfrm>
              <a:off x="665958" y="319364"/>
              <a:ext cx="42808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007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184148" cy="400110"/>
            <a:chOff x="568442" y="319364"/>
            <a:chExt cx="4184148" cy="400111"/>
          </a:xfrm>
        </p:grpSpPr>
        <p:sp>
          <p:nvSpPr>
            <p:cNvPr id="55" name="文本框 23"/>
            <p:cNvSpPr txBox="1"/>
            <p:nvPr/>
          </p:nvSpPr>
          <p:spPr>
            <a:xfrm>
              <a:off x="665958" y="319364"/>
              <a:ext cx="40866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710134" y="292161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710134" y="292161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1093385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2404558" cy="400110"/>
            <a:chOff x="568442" y="319364"/>
            <a:chExt cx="2404558" cy="400111"/>
          </a:xfrm>
        </p:grpSpPr>
        <p:sp>
          <p:nvSpPr>
            <p:cNvPr id="55" name="文本框 23"/>
            <p:cNvSpPr txBox="1"/>
            <p:nvPr/>
          </p:nvSpPr>
          <p:spPr>
            <a:xfrm>
              <a:off x="665958" y="319364"/>
              <a:ext cx="230704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
        <p:nvSpPr>
          <p:cNvPr id="648" name="矩形 647">
            <a:extLst>
              <a:ext uri="{FF2B5EF4-FFF2-40B4-BE49-F238E27FC236}">
                <a16:creationId xmlns:a16="http://schemas.microsoft.com/office/drawing/2014/main" id="{1E55C03E-8B0B-5A22-B538-C29EAB0D9C0C}"/>
              </a:ext>
            </a:extLst>
          </p:cNvPr>
          <p:cNvSpPr/>
          <p:nvPr/>
        </p:nvSpPr>
        <p:spPr>
          <a:xfrm>
            <a:off x="1352219" y="4391734"/>
            <a:ext cx="4462376" cy="2027300"/>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352219" y="1627223"/>
            <a:ext cx="9747767" cy="2444563"/>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6" name="直線單箭頭接點 655">
            <a:extLst>
              <a:ext uri="{FF2B5EF4-FFF2-40B4-BE49-F238E27FC236}">
                <a16:creationId xmlns:a16="http://schemas.microsoft.com/office/drawing/2014/main" id="{639C3D3E-DF67-4769-D7E9-7A949C44A521}"/>
              </a:ext>
            </a:extLst>
          </p:cNvPr>
          <p:cNvCxnSpPr>
            <a:cxnSpLocks/>
          </p:cNvCxnSpPr>
          <p:nvPr/>
        </p:nvCxnSpPr>
        <p:spPr>
          <a:xfrm>
            <a:off x="2205634" y="4725778"/>
            <a:ext cx="1835484" cy="0"/>
          </a:xfrm>
          <a:prstGeom prst="straightConnector1">
            <a:avLst/>
          </a:prstGeom>
          <a:noFill/>
          <a:ln w="6350" cap="flat" cmpd="sng" algn="ctr">
            <a:solidFill>
              <a:sysClr val="windowText" lastClr="000000"/>
            </a:solidFill>
            <a:prstDash val="solid"/>
            <a:miter lim="800000"/>
            <a:tailEnd type="triangle"/>
          </a:ln>
          <a:effectLst/>
        </p:spPr>
      </p:cxnSp>
      <p:grpSp>
        <p:nvGrpSpPr>
          <p:cNvPr id="660" name="群組 659">
            <a:extLst>
              <a:ext uri="{FF2B5EF4-FFF2-40B4-BE49-F238E27FC236}">
                <a16:creationId xmlns:a16="http://schemas.microsoft.com/office/drawing/2014/main" id="{23E3EB1D-2488-A9AD-4E61-063FFFCA92C8}"/>
              </a:ext>
            </a:extLst>
          </p:cNvPr>
          <p:cNvGrpSpPr/>
          <p:nvPr/>
        </p:nvGrpSpPr>
        <p:grpSpPr>
          <a:xfrm>
            <a:off x="2060062" y="4497892"/>
            <a:ext cx="154487" cy="825506"/>
            <a:chOff x="4235321" y="3014174"/>
            <a:chExt cx="191069" cy="1499849"/>
          </a:xfrm>
          <a:solidFill>
            <a:schemeClr val="accent6">
              <a:lumMod val="40000"/>
              <a:lumOff val="60000"/>
            </a:scheme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3138153" y="2012793"/>
            <a:ext cx="1192783" cy="196238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a:endCxn id="695" idx="1"/>
          </p:cNvCxnSpPr>
          <p:nvPr/>
        </p:nvCxnSpPr>
        <p:spPr>
          <a:xfrm>
            <a:off x="10797515" y="3318037"/>
            <a:ext cx="625799" cy="2118"/>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3"/>
            <a:endCxn id="5" idx="1"/>
          </p:cNvCxnSpPr>
          <p:nvPr/>
        </p:nvCxnSpPr>
        <p:spPr>
          <a:xfrm rot="5400000" flipH="1">
            <a:off x="6486576" y="-1155705"/>
            <a:ext cx="212712" cy="8771494"/>
          </a:xfrm>
          <a:prstGeom prst="bentConnector4">
            <a:avLst>
              <a:gd name="adj1" fmla="val -469104"/>
              <a:gd name="adj2" fmla="val 102606"/>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0973222" y="3301587"/>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649894" y="3246595"/>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stCxn id="680" idx="3"/>
            <a:endCxn id="854" idx="1"/>
          </p:cNvCxnSpPr>
          <p:nvPr/>
        </p:nvCxnSpPr>
        <p:spPr>
          <a:xfrm flipV="1">
            <a:off x="1017993" y="4602289"/>
            <a:ext cx="653830" cy="11846"/>
          </a:xfrm>
          <a:prstGeom prst="straightConnector1">
            <a:avLst/>
          </a:prstGeom>
          <a:noFill/>
          <a:ln w="6350" cap="flat" cmpd="sng" algn="ctr">
            <a:solidFill>
              <a:sysClr val="windowText" lastClr="000000"/>
            </a:solidFill>
            <a:prstDash val="solid"/>
            <a:miter lim="800000"/>
            <a:tailEnd type="triangle"/>
          </a:ln>
          <a:effectLst/>
        </p:spPr>
      </p:cxnSp>
      <p:cxnSp>
        <p:nvCxnSpPr>
          <p:cNvPr id="677" name="直線接點 676">
            <a:extLst>
              <a:ext uri="{FF2B5EF4-FFF2-40B4-BE49-F238E27FC236}">
                <a16:creationId xmlns:a16="http://schemas.microsoft.com/office/drawing/2014/main" id="{33253D39-C254-9858-31E6-F853DBA7B939}"/>
              </a:ext>
            </a:extLst>
          </p:cNvPr>
          <p:cNvCxnSpPr>
            <a:cxnSpLocks/>
            <a:stCxn id="4" idx="1"/>
          </p:cNvCxnSpPr>
          <p:nvPr/>
        </p:nvCxnSpPr>
        <p:spPr>
          <a:xfrm flipV="1">
            <a:off x="2287212" y="1549443"/>
            <a:ext cx="8876" cy="1275268"/>
          </a:xfrm>
          <a:prstGeom prst="line">
            <a:avLst/>
          </a:prstGeom>
          <a:noFill/>
          <a:ln w="6350" cap="flat" cmpd="sng" algn="ctr">
            <a:solidFill>
              <a:sysClr val="windowText" lastClr="000000"/>
            </a:solidFill>
            <a:prstDash val="solid"/>
            <a:miter lim="800000"/>
          </a:ln>
          <a:effectLst/>
        </p:spPr>
      </p:cxnSp>
      <p:cxnSp>
        <p:nvCxnSpPr>
          <p:cNvPr id="678" name="直線接點 677">
            <a:extLst>
              <a:ext uri="{FF2B5EF4-FFF2-40B4-BE49-F238E27FC236}">
                <a16:creationId xmlns:a16="http://schemas.microsoft.com/office/drawing/2014/main" id="{631A2BCB-27B5-DFAE-489B-8A1D8A4394DF}"/>
              </a:ext>
            </a:extLst>
          </p:cNvPr>
          <p:cNvCxnSpPr>
            <a:cxnSpLocks/>
            <a:stCxn id="852" idx="1"/>
          </p:cNvCxnSpPr>
          <p:nvPr/>
        </p:nvCxnSpPr>
        <p:spPr>
          <a:xfrm flipV="1">
            <a:off x="1753332" y="1325577"/>
            <a:ext cx="6994" cy="3180953"/>
          </a:xfrm>
          <a:prstGeom prst="line">
            <a:avLst/>
          </a:prstGeom>
          <a:noFill/>
          <a:ln w="6350" cap="flat" cmpd="sng" algn="ctr">
            <a:solidFill>
              <a:sysClr val="windowText" lastClr="000000"/>
            </a:solidFill>
            <a:prstDash val="solid"/>
            <a:miter lim="800000"/>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534555" y="2806181"/>
            <a:ext cx="604129"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647379" y="4491024"/>
            <a:ext cx="37061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461167" y="6193571"/>
            <a:ext cx="141256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534928" y="1614869"/>
            <a:ext cx="1009225"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408471" y="1157159"/>
            <a:ext cx="43473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734225" y="1087182"/>
            <a:ext cx="18473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517958" y="1176450"/>
            <a:ext cx="40588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flipV="1">
            <a:off x="918956" y="1280270"/>
            <a:ext cx="409831" cy="9140"/>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1084333" y="1280639"/>
            <a:ext cx="324138" cy="877"/>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a:stCxn id="679" idx="3"/>
          </p:cNvCxnSpPr>
          <p:nvPr/>
        </p:nvCxnSpPr>
        <p:spPr>
          <a:xfrm>
            <a:off x="1138684" y="2919101"/>
            <a:ext cx="1060140" cy="5469"/>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423314" y="3207235"/>
            <a:ext cx="666804"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662755" y="4453763"/>
            <a:ext cx="172085" cy="51105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3096092" y="1985092"/>
            <a:ext cx="646331"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stCxn id="834" idx="0"/>
            <a:endCxn id="673" idx="4"/>
          </p:cNvCxnSpPr>
          <p:nvPr/>
        </p:nvCxnSpPr>
        <p:spPr>
          <a:xfrm flipV="1">
            <a:off x="4204309" y="3389479"/>
            <a:ext cx="6519396" cy="1420676"/>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491302" y="5451405"/>
            <a:ext cx="2007233" cy="929717"/>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858192" y="5736821"/>
            <a:ext cx="571804" cy="4365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508194" y="4849574"/>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634555" y="4922341"/>
            <a:ext cx="405904" cy="3760"/>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563374" y="5367583"/>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700891" y="4705386"/>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V="1">
            <a:off x="3582004" y="4992458"/>
            <a:ext cx="1" cy="37512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3026435" y="4439256"/>
            <a:ext cx="174846" cy="788673"/>
          </a:xfrm>
          <a:prstGeom prst="bentConnector2">
            <a:avLst/>
          </a:prstGeom>
          <a:noFill/>
          <a:ln w="6350" cap="flat" cmpd="sng" algn="ctr">
            <a:solidFill>
              <a:sysClr val="windowText" lastClr="000000"/>
            </a:solidFill>
            <a:prstDash val="solid"/>
            <a:miter lim="800000"/>
            <a:tailEnd type="triangle"/>
          </a:ln>
          <a:effectLst/>
        </p:spPr>
      </p:cxnSp>
      <p:cxnSp>
        <p:nvCxnSpPr>
          <p:cNvPr id="712" name="接點: 肘形 144">
            <a:extLst>
              <a:ext uri="{FF2B5EF4-FFF2-40B4-BE49-F238E27FC236}">
                <a16:creationId xmlns:a16="http://schemas.microsoft.com/office/drawing/2014/main" id="{CF740BDB-12E5-E6C2-AEBA-D55775D3DD5A}"/>
              </a:ext>
            </a:extLst>
          </p:cNvPr>
          <p:cNvCxnSpPr>
            <a:cxnSpLocks/>
          </p:cNvCxnSpPr>
          <p:nvPr/>
        </p:nvCxnSpPr>
        <p:spPr>
          <a:xfrm rot="5400000">
            <a:off x="2114139" y="5307114"/>
            <a:ext cx="979171" cy="239129"/>
          </a:xfrm>
          <a:prstGeom prst="bentConnector4">
            <a:avLst>
              <a:gd name="adj1" fmla="val 25958"/>
              <a:gd name="adj2" fmla="val 195597"/>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505837" y="5985909"/>
            <a:ext cx="350151" cy="1507"/>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V="1">
            <a:off x="4868100" y="5390583"/>
            <a:ext cx="0" cy="598287"/>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a:endCxn id="853" idx="1"/>
          </p:cNvCxnSpPr>
          <p:nvPr/>
        </p:nvCxnSpPr>
        <p:spPr>
          <a:xfrm rot="10800000">
            <a:off x="1662756" y="4803559"/>
            <a:ext cx="3205345" cy="587025"/>
          </a:xfrm>
          <a:prstGeom prst="bentConnector3">
            <a:avLst>
              <a:gd name="adj1" fmla="val 107132"/>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3262369" y="5993249"/>
            <a:ext cx="223293" cy="1723"/>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632075" y="5985909"/>
            <a:ext cx="223293" cy="1723"/>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3229745" y="5800702"/>
            <a:ext cx="768605" cy="24216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0" name="群組 719">
            <a:extLst>
              <a:ext uri="{FF2B5EF4-FFF2-40B4-BE49-F238E27FC236}">
                <a16:creationId xmlns:a16="http://schemas.microsoft.com/office/drawing/2014/main" id="{5FD7800B-AD46-D003-24FD-E2A42DC987C5}"/>
              </a:ext>
            </a:extLst>
          </p:cNvPr>
          <p:cNvGrpSpPr/>
          <p:nvPr/>
        </p:nvGrpSpPr>
        <p:grpSpPr>
          <a:xfrm>
            <a:off x="2621101" y="5564746"/>
            <a:ext cx="728080" cy="645816"/>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981852" y="4554626"/>
            <a:ext cx="225020" cy="51105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352219" y="1038840"/>
            <a:ext cx="9755358" cy="511157"/>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6" name="群組 725">
            <a:extLst>
              <a:ext uri="{FF2B5EF4-FFF2-40B4-BE49-F238E27FC236}">
                <a16:creationId xmlns:a16="http://schemas.microsoft.com/office/drawing/2014/main" id="{4154CC5F-9C52-A0EE-59F3-72E080EE2B06}"/>
              </a:ext>
            </a:extLst>
          </p:cNvPr>
          <p:cNvGrpSpPr/>
          <p:nvPr/>
        </p:nvGrpSpPr>
        <p:grpSpPr>
          <a:xfrm>
            <a:off x="6435354" y="2364933"/>
            <a:ext cx="2477955" cy="1613533"/>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8" name="橢圓 727">
            <a:extLst>
              <a:ext uri="{FF2B5EF4-FFF2-40B4-BE49-F238E27FC236}">
                <a16:creationId xmlns:a16="http://schemas.microsoft.com/office/drawing/2014/main" id="{97B18DA9-5A0E-EF84-2865-7F90D528A405}"/>
              </a:ext>
            </a:extLst>
          </p:cNvPr>
          <p:cNvSpPr/>
          <p:nvPr/>
        </p:nvSpPr>
        <p:spPr>
          <a:xfrm>
            <a:off x="2698628" y="490228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4246801" y="3334905"/>
            <a:ext cx="54000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4781843" y="1623016"/>
            <a:ext cx="1179942" cy="2370436"/>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32" name="群組 731">
            <a:extLst>
              <a:ext uri="{FF2B5EF4-FFF2-40B4-BE49-F238E27FC236}">
                <a16:creationId xmlns:a16="http://schemas.microsoft.com/office/drawing/2014/main" id="{CD4B4BE3-6EF5-EA90-95CE-2B1D3F8AE8AD}"/>
              </a:ext>
            </a:extLst>
          </p:cNvPr>
          <p:cNvGrpSpPr/>
          <p:nvPr/>
        </p:nvGrpSpPr>
        <p:grpSpPr>
          <a:xfrm>
            <a:off x="3241535" y="2420723"/>
            <a:ext cx="1011439" cy="1470374"/>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5956093" y="3332814"/>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4013700" y="2225665"/>
            <a:ext cx="322854" cy="19761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a:off x="10172196" y="3318037"/>
            <a:ext cx="477698" cy="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10268459" y="2574052"/>
            <a:ext cx="888385"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73" name="矩形 872">
            <a:extLst>
              <a:ext uri="{FF2B5EF4-FFF2-40B4-BE49-F238E27FC236}">
                <a16:creationId xmlns:a16="http://schemas.microsoft.com/office/drawing/2014/main" id="{E0381478-AD6C-9FD5-313E-061CD2398A7C}"/>
              </a:ext>
            </a:extLst>
          </p:cNvPr>
          <p:cNvSpPr/>
          <p:nvPr/>
        </p:nvSpPr>
        <p:spPr>
          <a:xfrm>
            <a:off x="1837782" y="4689481"/>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689072" y="4664009"/>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梯形 3">
            <a:extLst>
              <a:ext uri="{FF2B5EF4-FFF2-40B4-BE49-F238E27FC236}">
                <a16:creationId xmlns:a16="http://schemas.microsoft.com/office/drawing/2014/main" id="{E40007EA-F988-0241-0C06-33A6AB19EE85}"/>
              </a:ext>
            </a:extLst>
          </p:cNvPr>
          <p:cNvSpPr/>
          <p:nvPr/>
        </p:nvSpPr>
        <p:spPr>
          <a:xfrm rot="5400000">
            <a:off x="2031683" y="2943871"/>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0823D4B-77E7-165B-4A17-52485C06F4E1}"/>
              </a:ext>
            </a:extLst>
          </p:cNvPr>
          <p:cNvSpPr txBox="1"/>
          <p:nvPr/>
        </p:nvSpPr>
        <p:spPr>
          <a:xfrm>
            <a:off x="2207185" y="3024880"/>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E5E0A087-0F99-A0AC-EFB7-27B3D7664415}"/>
              </a:ext>
            </a:extLst>
          </p:cNvPr>
          <p:cNvSpPr txBox="1"/>
          <p:nvPr/>
        </p:nvSpPr>
        <p:spPr>
          <a:xfrm>
            <a:off x="2205634" y="2814695"/>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7" name="直線單箭頭接點 16">
            <a:extLst>
              <a:ext uri="{FF2B5EF4-FFF2-40B4-BE49-F238E27FC236}">
                <a16:creationId xmlns:a16="http://schemas.microsoft.com/office/drawing/2014/main" id="{1CE22EDA-332A-5BB6-77E6-9112CFA0D218}"/>
              </a:ext>
            </a:extLst>
          </p:cNvPr>
          <p:cNvCxnSpPr>
            <a:cxnSpLocks/>
          </p:cNvCxnSpPr>
          <p:nvPr/>
        </p:nvCxnSpPr>
        <p:spPr>
          <a:xfrm flipV="1">
            <a:off x="2370201" y="3027079"/>
            <a:ext cx="308354" cy="5006"/>
          </a:xfrm>
          <a:prstGeom prst="straightConnector1">
            <a:avLst/>
          </a:prstGeom>
          <a:noFill/>
          <a:ln w="6350" cap="flat" cmpd="sng" algn="ctr">
            <a:solidFill>
              <a:sysClr val="windowText" lastClr="000000"/>
            </a:solidFill>
            <a:prstDash val="solid"/>
            <a:miter lim="800000"/>
            <a:tailEnd type="triangle"/>
          </a:ln>
          <a:effectLst/>
        </p:spPr>
      </p:cxnSp>
      <p:grpSp>
        <p:nvGrpSpPr>
          <p:cNvPr id="719" name="群組 718">
            <a:extLst>
              <a:ext uri="{FF2B5EF4-FFF2-40B4-BE49-F238E27FC236}">
                <a16:creationId xmlns:a16="http://schemas.microsoft.com/office/drawing/2014/main" id="{DA110EF6-3783-E5FA-A2E0-598A5AF7F0CA}"/>
              </a:ext>
            </a:extLst>
          </p:cNvPr>
          <p:cNvGrpSpPr/>
          <p:nvPr/>
        </p:nvGrpSpPr>
        <p:grpSpPr>
          <a:xfrm>
            <a:off x="2698546" y="2639704"/>
            <a:ext cx="155716" cy="1095162"/>
            <a:chOff x="10062370" y="2428816"/>
            <a:chExt cx="191069" cy="1506053"/>
          </a:xfrm>
          <a:solidFill>
            <a:schemeClr val="accent6">
              <a:lumMod val="40000"/>
              <a:lumOff val="60000"/>
            </a:schemeClr>
          </a:solidFill>
        </p:grpSpPr>
        <p:sp>
          <p:nvSpPr>
            <p:cNvPr id="848" name="矩形 847">
              <a:extLst>
                <a:ext uri="{FF2B5EF4-FFF2-40B4-BE49-F238E27FC236}">
                  <a16:creationId xmlns:a16="http://schemas.microsoft.com/office/drawing/2014/main" id="{846D5DD4-9419-E2C9-45C2-17046B90F17C}"/>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9" name="等腰三角形 848">
              <a:extLst>
                <a:ext uri="{FF2B5EF4-FFF2-40B4-BE49-F238E27FC236}">
                  <a16:creationId xmlns:a16="http://schemas.microsoft.com/office/drawing/2014/main" id="{9886E14D-43DA-F5B5-C1A9-AFF4503ACF09}"/>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29" name="梯形 28">
            <a:extLst>
              <a:ext uri="{FF2B5EF4-FFF2-40B4-BE49-F238E27FC236}">
                <a16:creationId xmlns:a16="http://schemas.microsoft.com/office/drawing/2014/main" id="{2BAC30A2-FAB5-23D1-82DB-0A3569DB5E0D}"/>
              </a:ext>
            </a:extLst>
          </p:cNvPr>
          <p:cNvSpPr/>
          <p:nvPr/>
        </p:nvSpPr>
        <p:spPr>
          <a:xfrm rot="5400000">
            <a:off x="9835159" y="3232370"/>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 name="文字方塊 30">
            <a:extLst>
              <a:ext uri="{FF2B5EF4-FFF2-40B4-BE49-F238E27FC236}">
                <a16:creationId xmlns:a16="http://schemas.microsoft.com/office/drawing/2014/main" id="{2E849EC3-5C7C-C260-69FA-AB6BD296FB43}"/>
              </a:ext>
            </a:extLst>
          </p:cNvPr>
          <p:cNvSpPr txBox="1"/>
          <p:nvPr/>
        </p:nvSpPr>
        <p:spPr>
          <a:xfrm>
            <a:off x="10010661" y="3310998"/>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2" name="文字方塊 31">
            <a:extLst>
              <a:ext uri="{FF2B5EF4-FFF2-40B4-BE49-F238E27FC236}">
                <a16:creationId xmlns:a16="http://schemas.microsoft.com/office/drawing/2014/main" id="{15F53CD3-FC74-6776-A70D-A38F0222C5FC}"/>
              </a:ext>
            </a:extLst>
          </p:cNvPr>
          <p:cNvSpPr txBox="1"/>
          <p:nvPr/>
        </p:nvSpPr>
        <p:spPr>
          <a:xfrm>
            <a:off x="10009110" y="3100813"/>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6" name="梯形 35">
            <a:extLst>
              <a:ext uri="{FF2B5EF4-FFF2-40B4-BE49-F238E27FC236}">
                <a16:creationId xmlns:a16="http://schemas.microsoft.com/office/drawing/2014/main" id="{9088F620-EEC6-6B6C-F6E5-76D47F3C47BB}"/>
              </a:ext>
            </a:extLst>
          </p:cNvPr>
          <p:cNvSpPr/>
          <p:nvPr/>
        </p:nvSpPr>
        <p:spPr>
          <a:xfrm rot="5400000">
            <a:off x="9185047" y="3123718"/>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 name="文字方塊 36">
            <a:extLst>
              <a:ext uri="{FF2B5EF4-FFF2-40B4-BE49-F238E27FC236}">
                <a16:creationId xmlns:a16="http://schemas.microsoft.com/office/drawing/2014/main" id="{74CA4805-73F3-94B5-FA2F-48E0CBF2E8A2}"/>
              </a:ext>
            </a:extLst>
          </p:cNvPr>
          <p:cNvSpPr txBox="1"/>
          <p:nvPr/>
        </p:nvSpPr>
        <p:spPr>
          <a:xfrm>
            <a:off x="9360549" y="3204727"/>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8" name="文字方塊 37">
            <a:extLst>
              <a:ext uri="{FF2B5EF4-FFF2-40B4-BE49-F238E27FC236}">
                <a16:creationId xmlns:a16="http://schemas.microsoft.com/office/drawing/2014/main" id="{162B098E-06BE-7375-ED52-9DE4EFCD3830}"/>
              </a:ext>
            </a:extLst>
          </p:cNvPr>
          <p:cNvSpPr txBox="1"/>
          <p:nvPr/>
        </p:nvSpPr>
        <p:spPr>
          <a:xfrm>
            <a:off x="9358998" y="2994542"/>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8D7758B7-4CC2-04E6-1614-7FEF7EC8DFED}"/>
              </a:ext>
            </a:extLst>
          </p:cNvPr>
          <p:cNvCxnSpPr>
            <a:cxnSpLocks/>
            <a:stCxn id="36" idx="0"/>
          </p:cNvCxnSpPr>
          <p:nvPr/>
        </p:nvCxnSpPr>
        <p:spPr>
          <a:xfrm flipV="1">
            <a:off x="9522084" y="3201020"/>
            <a:ext cx="487026" cy="4206"/>
          </a:xfrm>
          <a:prstGeom prst="straightConnector1">
            <a:avLst/>
          </a:prstGeom>
          <a:noFill/>
          <a:ln w="635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876A66E9-5A8C-131D-CDFD-D974E07187D0}"/>
              </a:ext>
            </a:extLst>
          </p:cNvPr>
          <p:cNvCxnSpPr>
            <a:cxnSpLocks/>
          </p:cNvCxnSpPr>
          <p:nvPr/>
        </p:nvCxnSpPr>
        <p:spPr>
          <a:xfrm>
            <a:off x="8851410" y="3332814"/>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46" name="橢圓 45">
            <a:extLst>
              <a:ext uri="{FF2B5EF4-FFF2-40B4-BE49-F238E27FC236}">
                <a16:creationId xmlns:a16="http://schemas.microsoft.com/office/drawing/2014/main" id="{2A69293A-330D-B156-C314-34AC77E84B85}"/>
              </a:ext>
            </a:extLst>
          </p:cNvPr>
          <p:cNvSpPr/>
          <p:nvPr/>
        </p:nvSpPr>
        <p:spPr>
          <a:xfrm>
            <a:off x="6188606" y="3308565"/>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3" name="接點: 肘形 144">
            <a:extLst>
              <a:ext uri="{FF2B5EF4-FFF2-40B4-BE49-F238E27FC236}">
                <a16:creationId xmlns:a16="http://schemas.microsoft.com/office/drawing/2014/main" id="{8B9E1748-4865-3948-04A8-F625B18004B9}"/>
              </a:ext>
            </a:extLst>
          </p:cNvPr>
          <p:cNvCxnSpPr>
            <a:cxnSpLocks/>
            <a:endCxn id="38" idx="1"/>
          </p:cNvCxnSpPr>
          <p:nvPr/>
        </p:nvCxnSpPr>
        <p:spPr>
          <a:xfrm rot="16200000" flipH="1">
            <a:off x="8731293" y="2474558"/>
            <a:ext cx="996083" cy="259328"/>
          </a:xfrm>
          <a:prstGeom prst="bentConnector2">
            <a:avLst/>
          </a:prstGeom>
          <a:noFill/>
          <a:ln w="6350" cap="flat" cmpd="sng" algn="ctr">
            <a:solidFill>
              <a:sysClr val="windowText" lastClr="000000"/>
            </a:solidFill>
            <a:prstDash val="solid"/>
            <a:miter lim="800000"/>
            <a:tailEnd type="triangle"/>
          </a:ln>
          <a:effectLst/>
        </p:spPr>
      </p:cxnSp>
      <p:cxnSp>
        <p:nvCxnSpPr>
          <p:cNvPr id="67" name="接點: 肘形 66">
            <a:extLst>
              <a:ext uri="{FF2B5EF4-FFF2-40B4-BE49-F238E27FC236}">
                <a16:creationId xmlns:a16="http://schemas.microsoft.com/office/drawing/2014/main" id="{73EE0C59-72BE-649F-6C2A-24525BD475D1}"/>
              </a:ext>
            </a:extLst>
          </p:cNvPr>
          <p:cNvCxnSpPr>
            <a:stCxn id="46" idx="0"/>
          </p:cNvCxnSpPr>
          <p:nvPr/>
        </p:nvCxnSpPr>
        <p:spPr>
          <a:xfrm rot="5400000" flipH="1" flipV="1">
            <a:off x="7055833" y="1264728"/>
            <a:ext cx="1195241" cy="28924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D99CF2F6-B521-7701-DD5B-6BF9C183406A}"/>
              </a:ext>
            </a:extLst>
          </p:cNvPr>
          <p:cNvCxnSpPr>
            <a:cxnSpLocks/>
          </p:cNvCxnSpPr>
          <p:nvPr/>
        </p:nvCxnSpPr>
        <p:spPr>
          <a:xfrm>
            <a:off x="2857500" y="3349349"/>
            <a:ext cx="381128" cy="0"/>
          </a:xfrm>
          <a:prstGeom prst="straightConnector1">
            <a:avLst/>
          </a:prstGeom>
          <a:noFill/>
          <a:ln w="6350" cap="flat" cmpd="sng" algn="ctr">
            <a:solidFill>
              <a:sysClr val="windowText" lastClr="000000"/>
            </a:solidFill>
            <a:prstDash val="solid"/>
            <a:miter lim="800000"/>
            <a:tailEnd type="triangle"/>
          </a:ln>
          <a:effectLst/>
        </p:spPr>
      </p:cxnSp>
      <p:sp>
        <p:nvSpPr>
          <p:cNvPr id="108" name="橢圓 107">
            <a:extLst>
              <a:ext uri="{FF2B5EF4-FFF2-40B4-BE49-F238E27FC236}">
                <a16:creationId xmlns:a16="http://schemas.microsoft.com/office/drawing/2014/main" id="{6D4BFACC-754A-6712-5891-343AB175467B}"/>
              </a:ext>
            </a:extLst>
          </p:cNvPr>
          <p:cNvSpPr/>
          <p:nvPr/>
        </p:nvSpPr>
        <p:spPr>
          <a:xfrm>
            <a:off x="2991513" y="3334505"/>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18" name="接點: 肘形 117">
            <a:extLst>
              <a:ext uri="{FF2B5EF4-FFF2-40B4-BE49-F238E27FC236}">
                <a16:creationId xmlns:a16="http://schemas.microsoft.com/office/drawing/2014/main" id="{927BDEB0-0C96-49ED-6E4D-5FF20D12F598}"/>
              </a:ext>
            </a:extLst>
          </p:cNvPr>
          <p:cNvCxnSpPr>
            <a:cxnSpLocks/>
          </p:cNvCxnSpPr>
          <p:nvPr/>
        </p:nvCxnSpPr>
        <p:spPr>
          <a:xfrm rot="10800000" flipH="1" flipV="1">
            <a:off x="2997863" y="3354897"/>
            <a:ext cx="6770748" cy="858260"/>
          </a:xfrm>
          <a:prstGeom prst="bentConnector3">
            <a:avLst>
              <a:gd name="adj1" fmla="val 141"/>
            </a:avLst>
          </a:prstGeom>
        </p:spPr>
        <p:style>
          <a:lnRef idx="1">
            <a:schemeClr val="accent1"/>
          </a:lnRef>
          <a:fillRef idx="0">
            <a:schemeClr val="accent1"/>
          </a:fillRef>
          <a:effectRef idx="0">
            <a:schemeClr val="accent1"/>
          </a:effectRef>
          <a:fontRef idx="minor">
            <a:schemeClr val="tx1"/>
          </a:fontRef>
        </p:style>
      </p:cxnSp>
      <p:cxnSp>
        <p:nvCxnSpPr>
          <p:cNvPr id="124" name="接點: 肘形 123">
            <a:extLst>
              <a:ext uri="{FF2B5EF4-FFF2-40B4-BE49-F238E27FC236}">
                <a16:creationId xmlns:a16="http://schemas.microsoft.com/office/drawing/2014/main" id="{7510E8AC-EDAA-BC95-CB95-92FE1C5F1DE5}"/>
              </a:ext>
            </a:extLst>
          </p:cNvPr>
          <p:cNvCxnSpPr>
            <a:endCxn id="31" idx="1"/>
          </p:cNvCxnSpPr>
          <p:nvPr/>
        </p:nvCxnSpPr>
        <p:spPr>
          <a:xfrm rot="5400000" flipH="1" flipV="1">
            <a:off x="9484785" y="3687281"/>
            <a:ext cx="803353" cy="248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直線單箭頭接點 645">
            <a:extLst>
              <a:ext uri="{FF2B5EF4-FFF2-40B4-BE49-F238E27FC236}">
                <a16:creationId xmlns:a16="http://schemas.microsoft.com/office/drawing/2014/main" id="{DCEF7A17-8EB4-811D-1665-F8E49686D04F}"/>
              </a:ext>
            </a:extLst>
          </p:cNvPr>
          <p:cNvCxnSpPr>
            <a:cxnSpLocks/>
          </p:cNvCxnSpPr>
          <p:nvPr/>
        </p:nvCxnSpPr>
        <p:spPr>
          <a:xfrm>
            <a:off x="1835258" y="4721261"/>
            <a:ext cx="222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427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7813-B34C-3EC2-59F4-F9D5155161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1F6E932-99A0-0431-3C07-EB0448C3430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F1F6E932-99A0-0431-3C07-EB0448C34308}"/>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a:extLst>
              <a:ext uri="{FF2B5EF4-FFF2-40B4-BE49-F238E27FC236}">
                <a16:creationId xmlns:a16="http://schemas.microsoft.com/office/drawing/2014/main" id="{4B3CFFB2-FB13-AB31-860D-35B46B9A48BA}"/>
              </a:ext>
            </a:extLst>
          </p:cNvPr>
          <p:cNvGrpSpPr/>
          <p:nvPr/>
        </p:nvGrpSpPr>
        <p:grpSpPr>
          <a:xfrm>
            <a:off x="568443" y="319365"/>
            <a:ext cx="2587300" cy="400110"/>
            <a:chOff x="568442" y="319364"/>
            <a:chExt cx="2587300" cy="400111"/>
          </a:xfrm>
        </p:grpSpPr>
        <p:sp>
          <p:nvSpPr>
            <p:cNvPr id="55" name="文本框 23">
              <a:extLst>
                <a:ext uri="{FF2B5EF4-FFF2-40B4-BE49-F238E27FC236}">
                  <a16:creationId xmlns:a16="http://schemas.microsoft.com/office/drawing/2014/main" id="{8FD23B2E-9647-F9A6-6EF0-2A2742329F3F}"/>
                </a:ext>
              </a:extLst>
            </p:cNvPr>
            <p:cNvSpPr txBox="1"/>
            <p:nvPr/>
          </p:nvSpPr>
          <p:spPr>
            <a:xfrm>
              <a:off x="665958" y="319364"/>
              <a:ext cx="248978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Critical Path</a:t>
              </a:r>
            </a:p>
          </p:txBody>
        </p:sp>
        <p:sp>
          <p:nvSpPr>
            <p:cNvPr id="56" name="等腰三角形 55">
              <a:extLst>
                <a:ext uri="{FF2B5EF4-FFF2-40B4-BE49-F238E27FC236}">
                  <a16:creationId xmlns:a16="http://schemas.microsoft.com/office/drawing/2014/main" id="{6921A6C8-F7B2-5D6C-47BA-3E75759BC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E1D8EBAA-1861-A34F-A3BA-2B6B1427B6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99376A9C-15AF-DCF1-41A5-FCFC9B3C60E8}"/>
              </a:ext>
            </a:extLst>
          </p:cNvPr>
          <p:cNvSpPr txBox="1"/>
          <p:nvPr/>
        </p:nvSpPr>
        <p:spPr>
          <a:xfrm>
            <a:off x="1132548" y="3548594"/>
            <a:ext cx="4188751"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Synthesized Actual Path :</a:t>
            </a:r>
          </a:p>
        </p:txBody>
      </p:sp>
      <p:grpSp>
        <p:nvGrpSpPr>
          <p:cNvPr id="31" name="群組 30">
            <a:extLst>
              <a:ext uri="{FF2B5EF4-FFF2-40B4-BE49-F238E27FC236}">
                <a16:creationId xmlns:a16="http://schemas.microsoft.com/office/drawing/2014/main" id="{8A4065B1-FADA-A3ED-2CCF-3568A1CB2B18}"/>
              </a:ext>
            </a:extLst>
          </p:cNvPr>
          <p:cNvGrpSpPr/>
          <p:nvPr/>
        </p:nvGrpSpPr>
        <p:grpSpPr>
          <a:xfrm>
            <a:off x="1114706" y="1646650"/>
            <a:ext cx="9962587" cy="1329037"/>
            <a:chOff x="1114706" y="1646650"/>
            <a:chExt cx="9962587" cy="1329037"/>
          </a:xfrm>
        </p:grpSpPr>
        <p:sp>
          <p:nvSpPr>
            <p:cNvPr id="5" name="矩形 4">
              <a:extLst>
                <a:ext uri="{FF2B5EF4-FFF2-40B4-BE49-F238E27FC236}">
                  <a16:creationId xmlns:a16="http://schemas.microsoft.com/office/drawing/2014/main" id="{57C9537B-6879-D1B9-AFCE-71A6CB7915C4}"/>
                </a:ext>
              </a:extLst>
            </p:cNvPr>
            <p:cNvSpPr/>
            <p:nvPr/>
          </p:nvSpPr>
          <p:spPr>
            <a:xfrm>
              <a:off x="1801004"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7" name="直線單箭頭接點 6">
              <a:extLst>
                <a:ext uri="{FF2B5EF4-FFF2-40B4-BE49-F238E27FC236}">
                  <a16:creationId xmlns:a16="http://schemas.microsoft.com/office/drawing/2014/main" id="{75740888-006E-E9E1-318B-AF1F77900C8C}"/>
                </a:ext>
              </a:extLst>
            </p:cNvPr>
            <p:cNvCxnSpPr/>
            <p:nvPr/>
          </p:nvCxnSpPr>
          <p:spPr>
            <a:xfrm>
              <a:off x="240883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77A38AD-CA55-4C86-D3BA-A93E3819DCB9}"/>
                </a:ext>
              </a:extLst>
            </p:cNvPr>
            <p:cNvSpPr/>
            <p:nvPr/>
          </p:nvSpPr>
          <p:spPr>
            <a:xfrm>
              <a:off x="284969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Sub</a:t>
              </a:r>
            </a:p>
            <a:p>
              <a:pPr algn="ctr"/>
              <a:r>
                <a:rPr lang="en-US" altLang="zh-TW" sz="1400" dirty="0"/>
                <a:t>Bytes</a:t>
              </a:r>
            </a:p>
          </p:txBody>
        </p:sp>
        <p:cxnSp>
          <p:nvCxnSpPr>
            <p:cNvPr id="9" name="直線單箭頭接點 8">
              <a:extLst>
                <a:ext uri="{FF2B5EF4-FFF2-40B4-BE49-F238E27FC236}">
                  <a16:creationId xmlns:a16="http://schemas.microsoft.com/office/drawing/2014/main" id="{EDB0C514-B5D4-A703-A8EE-EA47C309BE24}"/>
                </a:ext>
              </a:extLst>
            </p:cNvPr>
            <p:cNvCxnSpPr/>
            <p:nvPr/>
          </p:nvCxnSpPr>
          <p:spPr>
            <a:xfrm>
              <a:off x="3457530"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2F77EB8-49FD-5528-F9DC-C953D174F5B0}"/>
                </a:ext>
              </a:extLst>
            </p:cNvPr>
            <p:cNvSpPr/>
            <p:nvPr/>
          </p:nvSpPr>
          <p:spPr>
            <a:xfrm>
              <a:off x="3898390"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Shift</a:t>
              </a:r>
            </a:p>
            <a:p>
              <a:pPr algn="ctr"/>
              <a:r>
                <a:rPr lang="en-US" altLang="zh-TW" sz="1400" dirty="0"/>
                <a:t>Rows</a:t>
              </a:r>
            </a:p>
          </p:txBody>
        </p:sp>
        <p:cxnSp>
          <p:nvCxnSpPr>
            <p:cNvPr id="11" name="直線單箭頭接點 10">
              <a:extLst>
                <a:ext uri="{FF2B5EF4-FFF2-40B4-BE49-F238E27FC236}">
                  <a16:creationId xmlns:a16="http://schemas.microsoft.com/office/drawing/2014/main" id="{447D7FB5-CF38-F692-25AD-98E28A12EE72}"/>
                </a:ext>
              </a:extLst>
            </p:cNvPr>
            <p:cNvCxnSpPr/>
            <p:nvPr/>
          </p:nvCxnSpPr>
          <p:spPr>
            <a:xfrm>
              <a:off x="451334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276C34-FCBD-603A-5FEE-00528694BB6C}"/>
                </a:ext>
              </a:extLst>
            </p:cNvPr>
            <p:cNvSpPr/>
            <p:nvPr/>
          </p:nvSpPr>
          <p:spPr>
            <a:xfrm>
              <a:off x="4954207" y="1652590"/>
              <a:ext cx="859798"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Mix</a:t>
              </a:r>
            </a:p>
            <a:p>
              <a:pPr algn="ctr"/>
              <a:r>
                <a:rPr lang="en-US" altLang="zh-TW" sz="1400" dirty="0"/>
                <a:t>columns</a:t>
              </a:r>
            </a:p>
          </p:txBody>
        </p:sp>
        <p:cxnSp>
          <p:nvCxnSpPr>
            <p:cNvPr id="13" name="直線單箭頭接點 12">
              <a:extLst>
                <a:ext uri="{FF2B5EF4-FFF2-40B4-BE49-F238E27FC236}">
                  <a16:creationId xmlns:a16="http://schemas.microsoft.com/office/drawing/2014/main" id="{2525EB19-C1B2-E29E-B2EE-773AEF72D1A3}"/>
                </a:ext>
              </a:extLst>
            </p:cNvPr>
            <p:cNvCxnSpPr/>
            <p:nvPr/>
          </p:nvCxnSpPr>
          <p:spPr>
            <a:xfrm>
              <a:off x="577105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B52E2C-0AA6-CB2D-6C78-A18DE6E7379E}"/>
                </a:ext>
              </a:extLst>
            </p:cNvPr>
            <p:cNvSpPr/>
            <p:nvPr/>
          </p:nvSpPr>
          <p:spPr>
            <a:xfrm>
              <a:off x="7315027" y="1652590"/>
              <a:ext cx="983570"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pc="-20" dirty="0"/>
                <a:t>Add</a:t>
              </a:r>
              <a:br>
                <a:rPr lang="en-US" altLang="zh-TW" sz="1400" spc="-20" dirty="0"/>
              </a:br>
              <a:r>
                <a:rPr lang="en-US" altLang="zh-TW" sz="1400" spc="-20" dirty="0"/>
                <a:t>Round</a:t>
              </a:r>
              <a:br>
                <a:rPr lang="en-US" altLang="zh-TW" sz="1400" spc="-20" dirty="0"/>
              </a:br>
              <a:r>
                <a:rPr lang="en-US" altLang="zh-TW" sz="1400" spc="-20" dirty="0"/>
                <a:t>Key</a:t>
              </a:r>
            </a:p>
          </p:txBody>
        </p:sp>
        <p:cxnSp>
          <p:nvCxnSpPr>
            <p:cNvPr id="15" name="直線單箭頭接點 14">
              <a:extLst>
                <a:ext uri="{FF2B5EF4-FFF2-40B4-BE49-F238E27FC236}">
                  <a16:creationId xmlns:a16="http://schemas.microsoft.com/office/drawing/2014/main" id="{BC18CF13-FE7D-D847-BAED-53EAE2F0EAC2}"/>
                </a:ext>
              </a:extLst>
            </p:cNvPr>
            <p:cNvCxnSpPr/>
            <p:nvPr/>
          </p:nvCxnSpPr>
          <p:spPr>
            <a:xfrm>
              <a:off x="829859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C71735-2996-D391-4CC0-6101A8770F15}"/>
                </a:ext>
              </a:extLst>
            </p:cNvPr>
            <p:cNvSpPr/>
            <p:nvPr/>
          </p:nvSpPr>
          <p:spPr>
            <a:xfrm>
              <a:off x="873945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sp>
          <p:nvSpPr>
            <p:cNvPr id="17" name="文字方塊 16">
              <a:extLst>
                <a:ext uri="{FF2B5EF4-FFF2-40B4-BE49-F238E27FC236}">
                  <a16:creationId xmlns:a16="http://schemas.microsoft.com/office/drawing/2014/main" id="{68802717-4555-90D3-81EA-7DC79963A4EA}"/>
                </a:ext>
              </a:extLst>
            </p:cNvPr>
            <p:cNvSpPr txBox="1"/>
            <p:nvPr/>
          </p:nvSpPr>
          <p:spPr>
            <a:xfrm>
              <a:off x="1114706" y="2436847"/>
              <a:ext cx="9737867" cy="523221"/>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Incr</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a:t>
              </a:r>
              <a:r>
                <a:rPr lang="en-US" altLang="zh-TW" sz="1400" dirty="0">
                  <a:solidFill>
                    <a:srgbClr val="FF0000"/>
                  </a:solidFill>
                  <a:latin typeface="Times New Roman" panose="02020603050405020304" pitchFamily="18" charset="0"/>
                  <a:ea typeface="微軟正黑體" panose="020B0604030504040204" pitchFamily="34" charset="-120"/>
                </a:rPr>
                <a:t>3.01</a:t>
              </a:r>
              <a:r>
                <a:rPr lang="en-US" altLang="zh-TW" sz="1400" dirty="0">
                  <a:latin typeface="Times New Roman" panose="02020603050405020304" pitchFamily="18" charset="0"/>
                  <a:ea typeface="微軟正黑體" panose="020B0604030504040204" pitchFamily="34" charset="-120"/>
                </a:rPr>
                <a:t>                0.27                    0.99                  0.32                     0.27                      0.30                 0.14 (D)</a:t>
              </a:r>
              <a:r>
                <a:rPr lang="zh-TW" altLang="en-US" sz="1400" dirty="0">
                  <a:latin typeface="Times New Roman" panose="02020603050405020304" pitchFamily="18" charset="0"/>
                  <a:ea typeface="微軟正黑體" panose="020B0604030504040204" pitchFamily="34" charset="-120"/>
                </a:rPr>
                <a:t>　</a:t>
              </a:r>
              <a:endParaRPr lang="en-US" altLang="zh-TW" sz="1400" dirty="0">
                <a:latin typeface="Times New Roman" panose="02020603050405020304" pitchFamily="18" charset="0"/>
                <a:ea typeface="微軟正黑體" panose="020B0604030504040204" pitchFamily="34" charset="-120"/>
              </a:endParaRPr>
            </a:p>
            <a:p>
              <a:pPr algn="just"/>
              <a:r>
                <a:rPr lang="en-US" altLang="zh-TW" sz="1400" dirty="0">
                  <a:latin typeface="Times New Roman" panose="02020603050405020304" pitchFamily="18" charset="0"/>
                  <a:ea typeface="微軟正黑體" panose="020B0604030504040204" pitchFamily="34" charset="-120"/>
                </a:rPr>
                <a:t>Path</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1.12                  4.13                4.40                    5.39                  5.71                     5.98                      6.28                </a:t>
              </a:r>
              <a:r>
                <a:rPr lang="zh-TW" altLang="en-US" sz="1400" dirty="0">
                  <a:latin typeface="Times New Roman" panose="02020603050405020304" pitchFamily="18" charset="0"/>
                  <a:ea typeface="微軟正黑體" panose="020B0604030504040204" pitchFamily="34" charset="-120"/>
                </a:rPr>
                <a:t>ˊ</a:t>
              </a:r>
              <a:r>
                <a:rPr lang="en-US" altLang="zh-TW" sz="1400" dirty="0">
                  <a:latin typeface="Times New Roman" panose="02020603050405020304" pitchFamily="18" charset="0"/>
                  <a:ea typeface="微軟正黑體" panose="020B0604030504040204" pitchFamily="34" charset="-120"/>
                </a:rPr>
                <a:t>6.28</a:t>
              </a:r>
              <a:endParaRPr lang="zh-TW" altLang="en-US" sz="1400" dirty="0">
                <a:latin typeface="Times New Roman" panose="02020603050405020304" pitchFamily="18" charset="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12D9F8D-70A6-0351-3DAA-ED595A7C2CA2}"/>
                </a:ext>
              </a:extLst>
            </p:cNvPr>
            <p:cNvCxnSpPr/>
            <p:nvPr/>
          </p:nvCxnSpPr>
          <p:spPr>
            <a:xfrm>
              <a:off x="9383869"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43904E6-5A2D-5B55-753E-038277E787D3}"/>
                </a:ext>
              </a:extLst>
            </p:cNvPr>
            <p:cNvSpPr/>
            <p:nvPr/>
          </p:nvSpPr>
          <p:spPr>
            <a:xfrm>
              <a:off x="9809485" y="1652589"/>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
          <p:nvSpPr>
            <p:cNvPr id="20" name="文字方塊 19">
              <a:extLst>
                <a:ext uri="{FF2B5EF4-FFF2-40B4-BE49-F238E27FC236}">
                  <a16:creationId xmlns:a16="http://schemas.microsoft.com/office/drawing/2014/main" id="{0F607331-FB26-1771-D3AD-1347EC0E82B5}"/>
                </a:ext>
              </a:extLst>
            </p:cNvPr>
            <p:cNvSpPr txBox="1"/>
            <p:nvPr/>
          </p:nvSpPr>
          <p:spPr>
            <a:xfrm>
              <a:off x="10610031" y="2611282"/>
              <a:ext cx="467262" cy="364405"/>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us</a:t>
              </a:r>
              <a:endParaRPr lang="zh-TW" altLang="en-US" sz="1400" dirty="0">
                <a:latin typeface="Times New Roman" panose="02020603050405020304" pitchFamily="18" charset="0"/>
                <a:ea typeface="微軟正黑體" panose="020B0604030504040204" pitchFamily="34" charset="-120"/>
              </a:endParaRPr>
            </a:p>
          </p:txBody>
        </p:sp>
        <p:sp>
          <p:nvSpPr>
            <p:cNvPr id="23" name="矩形 22">
              <a:extLst>
                <a:ext uri="{FF2B5EF4-FFF2-40B4-BE49-F238E27FC236}">
                  <a16:creationId xmlns:a16="http://schemas.microsoft.com/office/drawing/2014/main" id="{904C2F4B-C1B7-65ED-B5D2-D18CAA2E1315}"/>
                </a:ext>
              </a:extLst>
            </p:cNvPr>
            <p:cNvSpPr/>
            <p:nvPr/>
          </p:nvSpPr>
          <p:spPr>
            <a:xfrm>
              <a:off x="6222906" y="16466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24" name="直線單箭頭接點 23">
              <a:extLst>
                <a:ext uri="{FF2B5EF4-FFF2-40B4-BE49-F238E27FC236}">
                  <a16:creationId xmlns:a16="http://schemas.microsoft.com/office/drawing/2014/main" id="{1B23ACA4-8A99-D046-AE2D-3F0B172BCB24}"/>
                </a:ext>
              </a:extLst>
            </p:cNvPr>
            <p:cNvCxnSpPr/>
            <p:nvPr/>
          </p:nvCxnSpPr>
          <p:spPr>
            <a:xfrm>
              <a:off x="6867318" y="206257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文字方塊 24">
            <a:extLst>
              <a:ext uri="{FF2B5EF4-FFF2-40B4-BE49-F238E27FC236}">
                <a16:creationId xmlns:a16="http://schemas.microsoft.com/office/drawing/2014/main" id="{347F2DEB-0CB2-EE82-A35B-61B073E5645B}"/>
              </a:ext>
            </a:extLst>
          </p:cNvPr>
          <p:cNvSpPr txBox="1"/>
          <p:nvPr/>
        </p:nvSpPr>
        <p:spPr>
          <a:xfrm>
            <a:off x="3574690" y="4298771"/>
            <a:ext cx="1282047" cy="307777"/>
          </a:xfrm>
          <a:prstGeom prst="rect">
            <a:avLst/>
          </a:prstGeom>
          <a:noFill/>
        </p:spPr>
        <p:txBody>
          <a:bodyPr wrap="square" rtlCol="0">
            <a:spAutoFit/>
          </a:bodyPr>
          <a:lstStyle/>
          <a:p>
            <a:r>
              <a:rPr lang="en-US" altLang="zh-TW" sz="1400" dirty="0">
                <a:solidFill>
                  <a:schemeClr val="bg1"/>
                </a:solidFill>
              </a:rPr>
              <a:t>SubBytes</a:t>
            </a:r>
            <a:endParaRPr lang="zh-TW" altLang="en-US" sz="1400" dirty="0">
              <a:solidFill>
                <a:schemeClr val="bg1"/>
              </a:solidFill>
            </a:endParaRPr>
          </a:p>
        </p:txBody>
      </p:sp>
      <p:pic>
        <p:nvPicPr>
          <p:cNvPr id="6" name="圖片 5">
            <a:extLst>
              <a:ext uri="{FF2B5EF4-FFF2-40B4-BE49-F238E27FC236}">
                <a16:creationId xmlns:a16="http://schemas.microsoft.com/office/drawing/2014/main" id="{255EFC20-8E97-3310-D753-5596AEB29260}"/>
              </a:ext>
            </a:extLst>
          </p:cNvPr>
          <p:cNvPicPr>
            <a:picLocks noChangeAspect="1"/>
          </p:cNvPicPr>
          <p:nvPr/>
        </p:nvPicPr>
        <p:blipFill>
          <a:blip r:embed="rId4"/>
          <a:stretch>
            <a:fillRect/>
          </a:stretch>
        </p:blipFill>
        <p:spPr>
          <a:xfrm>
            <a:off x="1308725" y="4307199"/>
            <a:ext cx="10080000" cy="787328"/>
          </a:xfrm>
          <a:prstGeom prst="rect">
            <a:avLst/>
          </a:prstGeom>
        </p:spPr>
      </p:pic>
      <p:sp>
        <p:nvSpPr>
          <p:cNvPr id="22" name="矩形 21">
            <a:extLst>
              <a:ext uri="{FF2B5EF4-FFF2-40B4-BE49-F238E27FC236}">
                <a16:creationId xmlns:a16="http://schemas.microsoft.com/office/drawing/2014/main" id="{0B2FE4E3-93AC-B572-D951-7AE63149E43E}"/>
              </a:ext>
            </a:extLst>
          </p:cNvPr>
          <p:cNvSpPr/>
          <p:nvPr/>
        </p:nvSpPr>
        <p:spPr>
          <a:xfrm>
            <a:off x="2621464" y="4231112"/>
            <a:ext cx="3618273" cy="630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36F3C65B-5485-98E1-BDC3-767551DBD97D}"/>
              </a:ext>
            </a:extLst>
          </p:cNvPr>
          <p:cNvSpPr txBox="1"/>
          <p:nvPr/>
        </p:nvSpPr>
        <p:spPr>
          <a:xfrm>
            <a:off x="2759352" y="4392728"/>
            <a:ext cx="852428" cy="276999"/>
          </a:xfrm>
          <a:prstGeom prst="rect">
            <a:avLst/>
          </a:prstGeom>
          <a:noFill/>
        </p:spPr>
        <p:txBody>
          <a:bodyPr wrap="square" rtlCol="0">
            <a:spAutoFit/>
          </a:bodyPr>
          <a:lstStyle/>
          <a:p>
            <a:r>
              <a:rPr lang="en-US" altLang="zh-TW" sz="1200" dirty="0">
                <a:solidFill>
                  <a:schemeClr val="bg1"/>
                </a:solidFill>
              </a:rPr>
              <a:t>SubBytes</a:t>
            </a:r>
            <a:endParaRPr lang="zh-TW" altLang="en-US" sz="1200" dirty="0">
              <a:solidFill>
                <a:schemeClr val="bg1"/>
              </a:solidFill>
            </a:endParaRPr>
          </a:p>
        </p:txBody>
      </p:sp>
      <p:sp>
        <p:nvSpPr>
          <p:cNvPr id="28" name="文字方塊 27">
            <a:extLst>
              <a:ext uri="{FF2B5EF4-FFF2-40B4-BE49-F238E27FC236}">
                <a16:creationId xmlns:a16="http://schemas.microsoft.com/office/drawing/2014/main" id="{1DC9E92A-95B2-74A6-BD74-956C2C0B6235}"/>
              </a:ext>
            </a:extLst>
          </p:cNvPr>
          <p:cNvSpPr txBox="1"/>
          <p:nvPr/>
        </p:nvSpPr>
        <p:spPr>
          <a:xfrm>
            <a:off x="1074194" y="977094"/>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spTree>
    <p:extLst>
      <p:ext uri="{BB962C8B-B14F-4D97-AF65-F5344CB8AC3E}">
        <p14:creationId xmlns:p14="http://schemas.microsoft.com/office/powerpoint/2010/main" val="924429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21" name="PA_组合 20"/>
          <p:cNvGrpSpPr/>
          <p:nvPr>
            <p:custDataLst>
              <p:tags r:id="rId1"/>
            </p:custDataLst>
          </p:nvPr>
        </p:nvGrpSpPr>
        <p:grpSpPr>
          <a:xfrm>
            <a:off x="7010404" y="1884218"/>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 name="TextBox 32"/>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7" name="TextBox 76"/>
          <p:cNvSpPr txBox="1"/>
          <p:nvPr/>
        </p:nvSpPr>
        <p:spPr>
          <a:xfrm>
            <a:off x="7926357" y="758822"/>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4" name="PA_组合 23"/>
          <p:cNvGrpSpPr/>
          <p:nvPr>
            <p:custDataLst>
              <p:tags r:id="rId2"/>
            </p:custDataLst>
          </p:nvPr>
        </p:nvGrpSpPr>
        <p:grpSpPr>
          <a:xfrm>
            <a:off x="7010404" y="3117251"/>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9" name="TextBox 32"/>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1" name="TextBox 76"/>
          <p:cNvSpPr txBox="1"/>
          <p:nvPr/>
        </p:nvSpPr>
        <p:spPr>
          <a:xfrm>
            <a:off x="7926357" y="3222222"/>
            <a:ext cx="3611591"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8" name="PA_组合 27"/>
          <p:cNvGrpSpPr/>
          <p:nvPr>
            <p:custDataLst>
              <p:tags r:id="rId3"/>
            </p:custDataLst>
          </p:nvPr>
        </p:nvGrpSpPr>
        <p:grpSpPr>
          <a:xfrm>
            <a:off x="7010404" y="435028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3" name="TextBox 32"/>
            <p:cNvSpPr txBox="1">
              <a:spLocks noChangeArrowheads="1"/>
            </p:cNvSpPr>
            <p:nvPr/>
          </p:nvSpPr>
          <p:spPr bwMode="auto">
            <a:xfrm>
              <a:off x="7076800"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5" name="TextBox 76"/>
          <p:cNvSpPr txBox="1"/>
          <p:nvPr/>
        </p:nvSpPr>
        <p:spPr>
          <a:xfrm>
            <a:off x="7926357" y="4452588"/>
            <a:ext cx="3922742"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系統晶片設計實驗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5" name="PA_组合 24"/>
          <p:cNvGrpSpPr/>
          <p:nvPr>
            <p:custDataLst>
              <p:tags r:id="rId4"/>
            </p:custDataLst>
          </p:nvPr>
        </p:nvGrpSpPr>
        <p:grpSpPr>
          <a:xfrm>
            <a:off x="7010404" y="5583317"/>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7" name="TextBox 32"/>
            <p:cNvSpPr txBox="1">
              <a:spLocks noChangeArrowheads="1"/>
            </p:cNvSpPr>
            <p:nvPr/>
          </p:nvSpPr>
          <p:spPr bwMode="auto">
            <a:xfrm>
              <a:off x="7076800"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05</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9" name="TextBox 76"/>
          <p:cNvSpPr txBox="1"/>
          <p:nvPr/>
        </p:nvSpPr>
        <p:spPr>
          <a:xfrm>
            <a:off x="7926356" y="5682954"/>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 name="PA_组合 20">
            <a:extLst>
              <a:ext uri="{FF2B5EF4-FFF2-40B4-BE49-F238E27FC236}">
                <a16:creationId xmlns:a16="http://schemas.microsoft.com/office/drawing/2014/main" id="{59203C32-0562-F54B-3CCA-65BF9B82B18A}"/>
              </a:ext>
            </a:extLst>
          </p:cNvPr>
          <p:cNvGrpSpPr/>
          <p:nvPr>
            <p:custDataLst>
              <p:tags r:id="rId5"/>
            </p:custDataLst>
          </p:nvPr>
        </p:nvGrpSpPr>
        <p:grpSpPr>
          <a:xfrm>
            <a:off x="6976065" y="657258"/>
            <a:ext cx="727831" cy="727831"/>
            <a:chOff x="7010404" y="1250101"/>
            <a:chExt cx="727831" cy="727831"/>
          </a:xfrm>
        </p:grpSpPr>
        <p:sp>
          <p:nvSpPr>
            <p:cNvPr id="6" name="椭圆 1">
              <a:extLst>
                <a:ext uri="{FF2B5EF4-FFF2-40B4-BE49-F238E27FC236}">
                  <a16:creationId xmlns:a16="http://schemas.microsoft.com/office/drawing/2014/main" id="{79A2BB48-DA9D-E49B-8F4F-7E882E89EA67}"/>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0" name="TextBox 32">
              <a:extLst>
                <a:ext uri="{FF2B5EF4-FFF2-40B4-BE49-F238E27FC236}">
                  <a16:creationId xmlns:a16="http://schemas.microsoft.com/office/drawing/2014/main" id="{0FCC0EFC-848E-6ACB-F82A-FE0C0EA7C20B}"/>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4" name="TextBox 76">
            <a:extLst>
              <a:ext uri="{FF2B5EF4-FFF2-40B4-BE49-F238E27FC236}">
                <a16:creationId xmlns:a16="http://schemas.microsoft.com/office/drawing/2014/main" id="{23ACF684-325A-D418-3176-8D386E62E1B8}"/>
              </a:ext>
            </a:extLst>
          </p:cNvPr>
          <p:cNvSpPr txBox="1"/>
          <p:nvPr/>
        </p:nvSpPr>
        <p:spPr>
          <a:xfrm>
            <a:off x="7927135" y="199185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2672260" cy="400110"/>
            <a:chOff x="568442" y="319364"/>
            <a:chExt cx="2672260" cy="400111"/>
          </a:xfrm>
        </p:grpSpPr>
        <p:sp>
          <p:nvSpPr>
            <p:cNvPr id="55" name="文本框 23"/>
            <p:cNvSpPr txBox="1"/>
            <p:nvPr/>
          </p:nvSpPr>
          <p:spPr>
            <a:xfrm>
              <a:off x="665958" y="319364"/>
              <a:ext cx="25747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99" y="1910438"/>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5205243" y="2596375"/>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99" y="3606567"/>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577601" y="4488716"/>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60601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1660764" cy="400110"/>
            <a:chOff x="568442" y="319364"/>
            <a:chExt cx="1660764" cy="400111"/>
          </a:xfrm>
        </p:grpSpPr>
        <p:sp>
          <p:nvSpPr>
            <p:cNvPr id="55" name="文本框 23"/>
            <p:cNvSpPr txBox="1"/>
            <p:nvPr/>
          </p:nvSpPr>
          <p:spPr>
            <a:xfrm>
              <a:off x="665958" y="319364"/>
              <a:ext cx="1563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140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1.145 x 1.150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198333" r="-180" b="-213333"/>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303390" r="-180" b="-116949"/>
                          </a:stretch>
                        </a:blip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403390" r="-180" b="-16949"/>
                          </a:stretch>
                        </a:blip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956642" y="3189702"/>
            <a:ext cx="3385187" cy="3348933"/>
          </a:xfrm>
          <a:prstGeom prst="rect">
            <a:avLst/>
          </a:prstGeom>
          <a:noFill/>
          <a:ln>
            <a:noFill/>
          </a:ln>
          <a:extLst>
            <a:ext uri="{53640926-AAD7-44D8-BBD7-CCE9431645EC}">
              <a14:shadowObscured xmlns:a14="http://schemas.microsoft.com/office/drawing/2010/main"/>
            </a:ext>
          </a:extLst>
        </p:spPr>
      </p:pic>
      <p:pic>
        <p:nvPicPr>
          <p:cNvPr id="2052" name="圖片 1">
            <a:extLst>
              <a:ext uri="{FF2B5EF4-FFF2-40B4-BE49-F238E27FC236}">
                <a16:creationId xmlns:a16="http://schemas.microsoft.com/office/drawing/2014/main" id="{54AF0371-751D-7D98-F9DC-97A2CD2642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00" t="9398" r="32883" b="39999"/>
          <a:stretch/>
        </p:blipFill>
        <p:spPr bwMode="auto">
          <a:xfrm>
            <a:off x="4836405" y="3164443"/>
            <a:ext cx="5732266"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97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4138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Accelerate the discrete Fourier transform to achieve </a:t>
            </a:r>
            <a:r>
              <a:rPr lang="en-US" altLang="zh-TW" sz="2000" b="1" dirty="0">
                <a:latin typeface="Times New Roman" panose="02020603050405020304" pitchFamily="18" charset="0"/>
                <a:cs typeface="Times New Roman" panose="02020603050405020304" pitchFamily="18" charset="0"/>
              </a:rPr>
              <a:t>fast Fourier transform</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a:t>
            </a:r>
            <a:r>
              <a:rPr lang="en-US" altLang="zh-TW" sz="2000" b="1" dirty="0">
                <a:latin typeface="Times New Roman" panose="02020603050405020304" pitchFamily="18" charset="0"/>
                <a:cs typeface="Times New Roman" panose="02020603050405020304" pitchFamily="18" charset="0"/>
              </a:rPr>
              <a:t>rotation factor </a:t>
            </a:r>
            <a:r>
              <a:rPr lang="en-US" altLang="zh-TW" sz="2000" dirty="0">
                <a:latin typeface="Times New Roman" panose="02020603050405020304" pitchFamily="18" charset="0"/>
                <a:cs typeface="Times New Roman" panose="02020603050405020304" pitchFamily="18" charset="0"/>
              </a:rPr>
              <a:t>of DFT to transform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a:t>
            </a:r>
            <a:r>
              <a:rPr lang="en-US" altLang="zh-TW" sz="2000" b="1" dirty="0">
                <a:latin typeface="Times New Roman" panose="02020603050405020304" pitchFamily="18" charset="0"/>
                <a:cs typeface="Times New Roman" panose="02020603050405020304" pitchFamily="18" charset="0"/>
              </a:rPr>
              <a:t>CORDIC</a:t>
            </a:r>
            <a:r>
              <a:rPr lang="en-US" altLang="zh-TW" sz="2000" dirty="0">
                <a:latin typeface="Times New Roman" panose="02020603050405020304" pitchFamily="18" charset="0"/>
                <a:cs typeface="Times New Roman" panose="02020603050405020304" pitchFamily="18" charset="0"/>
              </a:rPr>
              <a:t> to complete trigonometric function operations to obtain rotation factors</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71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𝑋</a:t>
            </a:r>
            <a:r>
              <a:rPr lang="en-US" altLang="zh-CN"/>
              <a:t>_2=</a:t>
            </a:r>
            <a:r>
              <a:rPr lang="zh-CN" altLang="en-US"/>
              <a:t>𝑋</a:t>
            </a:r>
            <a:r>
              <a:rPr lang="en-US" altLang="zh-CN"/>
              <a:t>_1  cos⁡</a:t>
            </a:r>
            <a:r>
              <a:rPr lang="zh-CN" altLang="en-US"/>
              <a:t>𝜃−𝑌</a:t>
            </a:r>
            <a:r>
              <a:rPr lang="en-US" altLang="zh-CN"/>
              <a:t>_1  sin⁡</a:t>
            </a:r>
            <a:r>
              <a:rPr lang="zh-CN" altLang="en-US"/>
              <a:t>𝜃</a:t>
            </a:r>
          </a:p>
        </p:txBody>
      </p:sp>
      <p:grpSp>
        <p:nvGrpSpPr>
          <p:cNvPr id="54" name="组合 53"/>
          <p:cNvGrpSpPr/>
          <p:nvPr/>
        </p:nvGrpSpPr>
        <p:grpSpPr>
          <a:xfrm>
            <a:off x="568443" y="319365"/>
            <a:ext cx="3020560" cy="400110"/>
            <a:chOff x="568442" y="319364"/>
            <a:chExt cx="3020560" cy="400111"/>
          </a:xfrm>
        </p:grpSpPr>
        <p:sp>
          <p:nvSpPr>
            <p:cNvPr id="55" name="文本框 23"/>
            <p:cNvSpPr txBox="1"/>
            <p:nvPr/>
          </p:nvSpPr>
          <p:spPr>
            <a:xfrm>
              <a:off x="665958" y="319364"/>
              <a:ext cx="2923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B3FB9C6-1DEE-4318-B352-32A1E01F4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8442" y="1759207"/>
            <a:ext cx="3569164" cy="3176270"/>
          </a:xfrm>
          <a:prstGeom prst="rect">
            <a:avLst/>
          </a:prstGeom>
          <a:noFill/>
        </p:spPr>
      </p:pic>
      <p:grpSp>
        <p:nvGrpSpPr>
          <p:cNvPr id="8" name="群組 7">
            <a:extLst>
              <a:ext uri="{FF2B5EF4-FFF2-40B4-BE49-F238E27FC236}">
                <a16:creationId xmlns:a16="http://schemas.microsoft.com/office/drawing/2014/main" id="{BC3EEB13-28AF-4C4E-B0BA-0810E6F25003}"/>
              </a:ext>
            </a:extLst>
          </p:cNvPr>
          <p:cNvGrpSpPr/>
          <p:nvPr/>
        </p:nvGrpSpPr>
        <p:grpSpPr>
          <a:xfrm>
            <a:off x="4380212" y="2498981"/>
            <a:ext cx="3279397" cy="1860037"/>
            <a:chOff x="8480603" y="2782669"/>
            <a:chExt cx="3279397" cy="1860037"/>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70FAD9C-4757-481F-86C6-D40DFDAD3496}"/>
                    </a:ext>
                  </a:extLst>
                </p:cNvPr>
                <p:cNvSpPr txBox="1"/>
                <p:nvPr/>
              </p:nvSpPr>
              <p:spPr>
                <a:xfrm>
                  <a:off x="8480603" y="2782669"/>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dirty="0"/>
                </a:p>
              </p:txBody>
            </p:sp>
          </mc:Choice>
          <mc:Fallback xmlns="">
            <p:sp>
              <p:nvSpPr>
                <p:cNvPr id="5" name="文字方塊 4">
                  <a:extLst>
                    <a:ext uri="{FF2B5EF4-FFF2-40B4-BE49-F238E27FC236}">
                      <a16:creationId xmlns:a16="http://schemas.microsoft.com/office/drawing/2014/main" id="{970FAD9C-4757-481F-86C6-D40DFDAD3496}"/>
                    </a:ext>
                  </a:extLst>
                </p:cNvPr>
                <p:cNvSpPr txBox="1">
                  <a:spLocks noRot="1" noChangeAspect="1" noMove="1" noResize="1" noEditPoints="1" noAdjustHandles="1" noChangeArrowheads="1" noChangeShapeType="1" noTextEdit="1"/>
                </p:cNvSpPr>
                <p:nvPr/>
              </p:nvSpPr>
              <p:spPr>
                <a:xfrm>
                  <a:off x="8480603" y="2782669"/>
                  <a:ext cx="3279397" cy="646331"/>
                </a:xfrm>
                <a:prstGeom prst="rect">
                  <a:avLst/>
                </a:prstGeom>
                <a:blipFill>
                  <a:blip r:embed="rId4"/>
                  <a:stretch>
                    <a:fillRect/>
                  </a:stretch>
                </a:blipFill>
              </p:spPr>
              <p:txBody>
                <a:bodyPr/>
                <a:lstStyle/>
                <a:p>
                  <a:r>
                    <a:rPr lang="zh-TW" altLang="en-US">
                      <a:noFill/>
                    </a:rPr>
                    <a:t> </a:t>
                  </a:r>
                </a:p>
              </p:txBody>
            </p:sp>
          </mc:Fallback>
        </mc:AlternateContent>
        <p:sp>
          <p:nvSpPr>
            <p:cNvPr id="6" name="箭號: 向下 5">
              <a:extLst>
                <a:ext uri="{FF2B5EF4-FFF2-40B4-BE49-F238E27FC236}">
                  <a16:creationId xmlns:a16="http://schemas.microsoft.com/office/drawing/2014/main" id="{C44B06AE-1C77-4DA8-B131-B97C4551DBC6}"/>
                </a:ext>
              </a:extLst>
            </p:cNvPr>
            <p:cNvSpPr/>
            <p:nvPr/>
          </p:nvSpPr>
          <p:spPr>
            <a:xfrm>
              <a:off x="10012301" y="3486875"/>
              <a:ext cx="216000" cy="43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FFC92F9-6C74-41B9-B0FA-2E65B83DDDC0}"/>
                    </a:ext>
                  </a:extLst>
                </p:cNvPr>
                <p:cNvSpPr txBox="1"/>
                <p:nvPr/>
              </p:nvSpPr>
              <p:spPr>
                <a:xfrm>
                  <a:off x="8480603" y="3996375"/>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dirty="0"/>
                </a:p>
              </p:txBody>
            </p:sp>
          </mc:Choice>
          <mc:Fallback xmlns="">
            <p:sp>
              <p:nvSpPr>
                <p:cNvPr id="15" name="文字方塊 14">
                  <a:extLst>
                    <a:ext uri="{FF2B5EF4-FFF2-40B4-BE49-F238E27FC236}">
                      <a16:creationId xmlns:a16="http://schemas.microsoft.com/office/drawing/2014/main" id="{3FFC92F9-6C74-41B9-B0FA-2E65B83DDDC0}"/>
                    </a:ext>
                  </a:extLst>
                </p:cNvPr>
                <p:cNvSpPr txBox="1">
                  <a:spLocks noRot="1" noChangeAspect="1" noMove="1" noResize="1" noEditPoints="1" noAdjustHandles="1" noChangeArrowheads="1" noChangeShapeType="1" noTextEdit="1"/>
                </p:cNvSpPr>
                <p:nvPr/>
              </p:nvSpPr>
              <p:spPr>
                <a:xfrm>
                  <a:off x="8480603" y="3996375"/>
                  <a:ext cx="3279397" cy="646331"/>
                </a:xfrm>
                <a:prstGeom prst="rect">
                  <a:avLst/>
                </a:prstGeom>
                <a:blipFill>
                  <a:blip r:embed="rId6"/>
                  <a:stretch>
                    <a:fillRect/>
                  </a:stretch>
                </a:blipFill>
              </p:spPr>
              <p:txBody>
                <a:bodyPr/>
                <a:lstStyle/>
                <a:p>
                  <a:r>
                    <a:rPr lang="zh-TW" altLang="en-US">
                      <a:noFill/>
                    </a:rPr>
                    <a:t> </a:t>
                  </a:r>
                </a:p>
              </p:txBody>
            </p:sp>
          </mc:Fallback>
        </mc:AlternateContent>
      </p:grpSp>
      <p:pic>
        <p:nvPicPr>
          <p:cNvPr id="13" name="圖片 12">
            <a:extLst>
              <a:ext uri="{FF2B5EF4-FFF2-40B4-BE49-F238E27FC236}">
                <a16:creationId xmlns:a16="http://schemas.microsoft.com/office/drawing/2014/main" id="{00094503-4011-A537-E24C-CB6A3D2F500B}"/>
              </a:ext>
            </a:extLst>
          </p:cNvPr>
          <p:cNvPicPr>
            <a:picLocks noChangeAspect="1"/>
          </p:cNvPicPr>
          <p:nvPr/>
        </p:nvPicPr>
        <p:blipFill>
          <a:blip r:embed="rId7"/>
          <a:stretch>
            <a:fillRect/>
          </a:stretch>
        </p:blipFill>
        <p:spPr>
          <a:xfrm>
            <a:off x="7938290" y="2752059"/>
            <a:ext cx="3660113" cy="1583703"/>
          </a:xfrm>
          <a:prstGeom prst="rect">
            <a:avLst/>
          </a:prstGeom>
        </p:spPr>
      </p:pic>
      <p:pic>
        <p:nvPicPr>
          <p:cNvPr id="16" name="圖片 15">
            <a:extLst>
              <a:ext uri="{FF2B5EF4-FFF2-40B4-BE49-F238E27FC236}">
                <a16:creationId xmlns:a16="http://schemas.microsoft.com/office/drawing/2014/main" id="{8071D78F-C0DF-7C6B-F44B-D60D9638F292}"/>
              </a:ext>
            </a:extLst>
          </p:cNvPr>
          <p:cNvPicPr>
            <a:picLocks noChangeAspect="1"/>
          </p:cNvPicPr>
          <p:nvPr/>
        </p:nvPicPr>
        <p:blipFill>
          <a:blip r:embed="rId8"/>
          <a:stretch>
            <a:fillRect/>
          </a:stretch>
        </p:blipFill>
        <p:spPr>
          <a:xfrm>
            <a:off x="8780064" y="4335762"/>
            <a:ext cx="1976567" cy="1066013"/>
          </a:xfrm>
          <a:prstGeom prst="rect">
            <a:avLst/>
          </a:prstGeom>
        </p:spPr>
      </p:pic>
      <p:sp>
        <p:nvSpPr>
          <p:cNvPr id="3" name="文字方塊 2">
            <a:extLst>
              <a:ext uri="{FF2B5EF4-FFF2-40B4-BE49-F238E27FC236}">
                <a16:creationId xmlns:a16="http://schemas.microsoft.com/office/drawing/2014/main" id="{95DB3993-4583-4146-AB27-615C9C8AA482}"/>
              </a:ext>
            </a:extLst>
          </p:cNvPr>
          <p:cNvSpPr txBox="1"/>
          <p:nvPr/>
        </p:nvSpPr>
        <p:spPr>
          <a:xfrm>
            <a:off x="8640534" y="2129649"/>
            <a:ext cx="242790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Round of rotate : n=16</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276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18242" cy="400110"/>
            <a:chOff x="568442" y="319364"/>
            <a:chExt cx="3918242" cy="400111"/>
          </a:xfrm>
        </p:grpSpPr>
        <p:sp>
          <p:nvSpPr>
            <p:cNvPr id="55" name="文本框 23"/>
            <p:cNvSpPr txBox="1"/>
            <p:nvPr/>
          </p:nvSpPr>
          <p:spPr>
            <a:xfrm>
              <a:off x="665958" y="319364"/>
              <a:ext cx="382072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964030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612D-DCC8-20D5-932B-6885AEDC4C1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9120C20-11AC-177F-36BD-FF94C7AA8F9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a:extLst>
              <a:ext uri="{FF2B5EF4-FFF2-40B4-BE49-F238E27FC236}">
                <a16:creationId xmlns:a16="http://schemas.microsoft.com/office/drawing/2014/main" id="{F347CA6A-0964-FE87-56ED-DDA95E6898BD}"/>
              </a:ext>
            </a:extLst>
          </p:cNvPr>
          <p:cNvGrpSpPr/>
          <p:nvPr/>
        </p:nvGrpSpPr>
        <p:grpSpPr>
          <a:xfrm>
            <a:off x="568443" y="319365"/>
            <a:ext cx="4852536" cy="400110"/>
            <a:chOff x="568442" y="319364"/>
            <a:chExt cx="4852536" cy="400111"/>
          </a:xfrm>
        </p:grpSpPr>
        <p:sp>
          <p:nvSpPr>
            <p:cNvPr id="55" name="文本框 23">
              <a:extLst>
                <a:ext uri="{FF2B5EF4-FFF2-40B4-BE49-F238E27FC236}">
                  <a16:creationId xmlns:a16="http://schemas.microsoft.com/office/drawing/2014/main" id="{F9F06747-D887-E8C7-848F-19DB56A125BE}"/>
                </a:ext>
              </a:extLst>
            </p:cNvPr>
            <p:cNvSpPr txBox="1"/>
            <p:nvPr/>
          </p:nvSpPr>
          <p:spPr>
            <a:xfrm>
              <a:off x="665958" y="319364"/>
              <a:ext cx="475502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5C8D7448-2A08-69FF-4270-49C5362F434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99E9A9B-F65E-A605-CA69-50B5154CF7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extLst>
                  <p:ext uri="{D42A27DB-BD31-4B8C-83A1-F6EECF244321}">
                    <p14:modId xmlns:p14="http://schemas.microsoft.com/office/powerpoint/2010/main" val="1482439539"/>
                  </p:ext>
                </p:extLst>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1.075 x 1.074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extLst>
                  <p:ext uri="{D42A27DB-BD31-4B8C-83A1-F6EECF244321}">
                    <p14:modId xmlns:p14="http://schemas.microsoft.com/office/powerpoint/2010/main" val="1482439539"/>
                  </p:ext>
                </p:extLst>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198333" r="-180" b="-213333"/>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403390" r="-180" b="-16949"/>
                          </a:stretch>
                        </a:blipFill>
                      </a:tcPr>
                    </a:tc>
                    <a:extLst>
                      <a:ext uri="{0D108BD9-81ED-4DB2-BD59-A6C34878D82A}">
                        <a16:rowId xmlns:a16="http://schemas.microsoft.com/office/drawing/2014/main" val="2838432433"/>
                      </a:ext>
                    </a:extLst>
                  </a:tr>
                </a:tbl>
              </a:graphicData>
            </a:graphic>
          </p:graphicFrame>
        </mc:Fallback>
      </mc:AlternateContent>
      <p:pic>
        <p:nvPicPr>
          <p:cNvPr id="6" name="圖片 5">
            <a:extLst>
              <a:ext uri="{FF2B5EF4-FFF2-40B4-BE49-F238E27FC236}">
                <a16:creationId xmlns:a16="http://schemas.microsoft.com/office/drawing/2014/main" id="{FD32EB92-613D-5652-53FF-D70C4BD1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4721" y="3241005"/>
            <a:ext cx="3384000" cy="3297630"/>
          </a:xfrm>
          <a:prstGeom prst="rect">
            <a:avLst/>
          </a:prstGeom>
          <a:noFill/>
          <a:ln>
            <a:noFill/>
          </a:ln>
        </p:spPr>
      </p:pic>
      <p:pic>
        <p:nvPicPr>
          <p:cNvPr id="7" name="Picture 2" descr="shmoo">
            <a:extLst>
              <a:ext uri="{FF2B5EF4-FFF2-40B4-BE49-F238E27FC236}">
                <a16:creationId xmlns:a16="http://schemas.microsoft.com/office/drawing/2014/main" id="{52CCD5DF-AA66-E6EC-83FF-3D195A79013C}"/>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6312"/>
          <a:stretch/>
        </p:blipFill>
        <p:spPr bwMode="auto">
          <a:xfrm>
            <a:off x="5109743" y="3290089"/>
            <a:ext cx="4799213" cy="32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453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17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23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4323" y="45680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136717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219241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536373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564584" cy="400110"/>
            <a:chOff x="568442" y="319364"/>
            <a:chExt cx="1564584" cy="400111"/>
          </a:xfrm>
        </p:grpSpPr>
        <p:sp>
          <p:nvSpPr>
            <p:cNvPr id="55" name="文本框 23"/>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755881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預期成果</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01079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2988840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585225243"/>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79667" cy="400110"/>
            <a:chOff x="568442" y="319364"/>
            <a:chExt cx="1621270" cy="400111"/>
          </a:xfrm>
        </p:grpSpPr>
        <p:sp>
          <p:nvSpPr>
            <p:cNvPr id="55" name="文本框 23"/>
            <p:cNvSpPr txBox="1"/>
            <p:nvPr/>
          </p:nvSpPr>
          <p:spPr>
            <a:xfrm>
              <a:off x="665958" y="319364"/>
              <a:ext cx="1523754"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6096000" y="2423726"/>
            <a:ext cx="4855915" cy="4301171"/>
          </a:xfrm>
          <a:prstGeom prst="rect">
            <a:avLst/>
          </a:prstGeom>
        </p:spPr>
      </p:pic>
      <p:sp>
        <p:nvSpPr>
          <p:cNvPr id="11" name="矩形 10">
            <a:extLst>
              <a:ext uri="{FF2B5EF4-FFF2-40B4-BE49-F238E27FC236}">
                <a16:creationId xmlns:a16="http://schemas.microsoft.com/office/drawing/2014/main" id="{6D610FAB-2BDF-481D-960A-5C423D1A3933}"/>
              </a:ext>
            </a:extLst>
          </p:cNvPr>
          <p:cNvSpPr/>
          <p:nvPr/>
        </p:nvSpPr>
        <p:spPr>
          <a:xfrm>
            <a:off x="9517294" y="4652202"/>
            <a:ext cx="1273824" cy="198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88FCFBBD-60C2-85F7-F078-EFB29BDBC3E8}"/>
              </a:ext>
            </a:extLst>
          </p:cNvPr>
          <p:cNvSpPr txBox="1"/>
          <p:nvPr/>
        </p:nvSpPr>
        <p:spPr>
          <a:xfrm>
            <a:off x="604704" y="673612"/>
            <a:ext cx="4746530" cy="4439933"/>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Implementing Caravel SoC using Xilinx PYNQ-Z2 FPGA</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p:txBody>
      </p:sp>
      <p:sp>
        <p:nvSpPr>
          <p:cNvPr id="5" name="文字方塊 4">
            <a:extLst>
              <a:ext uri="{FF2B5EF4-FFF2-40B4-BE49-F238E27FC236}">
                <a16:creationId xmlns:a16="http://schemas.microsoft.com/office/drawing/2014/main" id="{F9DAAE04-0EDC-57FC-EF80-EC2A99AAE8EF}"/>
              </a:ext>
            </a:extLst>
          </p:cNvPr>
          <p:cNvSpPr txBox="1"/>
          <p:nvPr/>
        </p:nvSpPr>
        <p:spPr>
          <a:xfrm>
            <a:off x="6096000" y="683300"/>
            <a:ext cx="6118260" cy="1669944"/>
          </a:xfrm>
          <a:prstGeom prst="rect">
            <a:avLst/>
          </a:prstGeom>
          <a:noFill/>
        </p:spPr>
        <p:txBody>
          <a:bodyPr wrap="square">
            <a:spAutoFit/>
          </a:bodyPr>
          <a:lstStyle/>
          <a:p>
            <a:pPr>
              <a:lnSpc>
                <a:spcPct val="200000"/>
              </a:lnSpc>
            </a:pPr>
            <a:r>
              <a:rPr lang="en-US" altLang="zh-TW" dirty="0">
                <a:latin typeface="Times New Roman" panose="02020603050405020304" pitchFamily="18" charset="0"/>
                <a:cs typeface="Times New Roman" panose="02020603050405020304" pitchFamily="18" charset="0"/>
              </a:rPr>
              <a:t>Main Contributions: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of FIR, MM, and QS accelerators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Testbench design and verification</a:t>
            </a:r>
          </a:p>
        </p:txBody>
      </p:sp>
    </p:spTree>
    <p:extLst>
      <p:ext uri="{BB962C8B-B14F-4D97-AF65-F5344CB8AC3E}">
        <p14:creationId xmlns:p14="http://schemas.microsoft.com/office/powerpoint/2010/main" val="3760262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221839" cy="400110"/>
            <a:chOff x="568442" y="319364"/>
            <a:chExt cx="7221839" cy="400111"/>
          </a:xfrm>
        </p:grpSpPr>
        <p:sp>
          <p:nvSpPr>
            <p:cNvPr id="55" name="文本框 23"/>
            <p:cNvSpPr txBox="1"/>
            <p:nvPr/>
          </p:nvSpPr>
          <p:spPr>
            <a:xfrm>
              <a:off x="665958" y="319364"/>
              <a:ext cx="7124323"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Configuration Register Address Map and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nvGraphicFramePr>
        <p:xfrm>
          <a:off x="568442" y="1106629"/>
          <a:ext cx="5986738" cy="4251660"/>
        </p:xfrm>
        <a:graphic>
          <a:graphicData uri="http://schemas.openxmlformats.org/drawingml/2006/table">
            <a:tbl>
              <a:tblPr firstRow="1" firstCol="1" bandRow="1"/>
              <a:tblGrid>
                <a:gridCol w="3325967">
                  <a:extLst>
                    <a:ext uri="{9D8B030D-6E8A-4147-A177-3AD203B41FA5}">
                      <a16:colId xmlns:a16="http://schemas.microsoft.com/office/drawing/2014/main" val="1860776732"/>
                    </a:ext>
                  </a:extLst>
                </a:gridCol>
                <a:gridCol w="2660771">
                  <a:extLst>
                    <a:ext uri="{9D8B030D-6E8A-4147-A177-3AD203B41FA5}">
                      <a16:colId xmlns:a16="http://schemas.microsoft.com/office/drawing/2014/main" val="129680164"/>
                    </a:ext>
                  </a:extLst>
                </a:gridCol>
              </a:tblGrid>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708610">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7086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3" name="表格 2">
            <a:extLst>
              <a:ext uri="{FF2B5EF4-FFF2-40B4-BE49-F238E27FC236}">
                <a16:creationId xmlns:a16="http://schemas.microsoft.com/office/drawing/2014/main" id="{910E04B0-B7AA-7368-836A-D4FB8C5862F5}"/>
              </a:ext>
            </a:extLst>
          </p:cNvPr>
          <p:cNvGraphicFramePr>
            <a:graphicFrameLocks noGrp="1"/>
          </p:cNvGraphicFramePr>
          <p:nvPr/>
        </p:nvGraphicFramePr>
        <p:xfrm>
          <a:off x="6727419" y="1106629"/>
          <a:ext cx="4896139" cy="4251660"/>
        </p:xfrm>
        <a:graphic>
          <a:graphicData uri="http://schemas.openxmlformats.org/drawingml/2006/table">
            <a:tbl>
              <a:tblPr firstRow="1" firstCol="1" bandRow="1"/>
              <a:tblGrid>
                <a:gridCol w="1503391">
                  <a:extLst>
                    <a:ext uri="{9D8B030D-6E8A-4147-A177-3AD203B41FA5}">
                      <a16:colId xmlns:a16="http://schemas.microsoft.com/office/drawing/2014/main" val="3496151973"/>
                    </a:ext>
                  </a:extLst>
                </a:gridCol>
                <a:gridCol w="628182">
                  <a:extLst>
                    <a:ext uri="{9D8B030D-6E8A-4147-A177-3AD203B41FA5}">
                      <a16:colId xmlns:a16="http://schemas.microsoft.com/office/drawing/2014/main" val="880405108"/>
                    </a:ext>
                  </a:extLst>
                </a:gridCol>
                <a:gridCol w="2764566">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361681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678745" y="871472"/>
            <a:ext cx="8208455" cy="5115311"/>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323439"/>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a:t>
            </a:r>
            <a:b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656504" cy="400110"/>
            <a:chOff x="568442" y="319364"/>
            <a:chExt cx="3656504" cy="400111"/>
          </a:xfrm>
        </p:grpSpPr>
        <p:sp>
          <p:nvSpPr>
            <p:cNvPr id="55" name="文本框 23"/>
            <p:cNvSpPr txBox="1"/>
            <p:nvPr/>
          </p:nvSpPr>
          <p:spPr>
            <a:xfrm>
              <a:off x="665958" y="319364"/>
              <a:ext cx="35589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34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15614" y="222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353518" cy="400110"/>
            <a:chOff x="568442" y="319364"/>
            <a:chExt cx="2353518" cy="400111"/>
          </a:xfrm>
        </p:grpSpPr>
        <p:sp>
          <p:nvSpPr>
            <p:cNvPr id="55" name="文本框 23"/>
            <p:cNvSpPr txBox="1"/>
            <p:nvPr/>
          </p:nvSpPr>
          <p:spPr>
            <a:xfrm>
              <a:off x="665958" y="319364"/>
              <a:ext cx="22560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37060971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7230</TotalTime>
  <Words>5733</Words>
  <Application>Microsoft Office PowerPoint</Application>
  <PresentationFormat>寬螢幕</PresentationFormat>
  <Paragraphs>1157</Paragraphs>
  <Slides>46</Slides>
  <Notes>46</Notes>
  <HiddenSlides>6</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46</vt:i4>
      </vt:variant>
    </vt:vector>
  </HeadingPairs>
  <TitlesOfParts>
    <vt:vector size="57" baseType="lpstr">
      <vt:lpstr>inherit</vt: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154</cp:revision>
  <dcterms:created xsi:type="dcterms:W3CDTF">2015-05-05T08:02:14Z</dcterms:created>
  <dcterms:modified xsi:type="dcterms:W3CDTF">2024-11-25T13:17:45Z</dcterms:modified>
</cp:coreProperties>
</file>